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4_4ADD8DCE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92" r:id="rId5"/>
    <p:sldId id="293" r:id="rId6"/>
    <p:sldId id="291" r:id="rId7"/>
    <p:sldId id="261" r:id="rId8"/>
    <p:sldId id="259" r:id="rId9"/>
    <p:sldId id="272" r:id="rId10"/>
    <p:sldId id="294" r:id="rId11"/>
    <p:sldId id="302" r:id="rId12"/>
    <p:sldId id="273" r:id="rId13"/>
    <p:sldId id="303" r:id="rId14"/>
    <p:sldId id="304" r:id="rId15"/>
    <p:sldId id="274" r:id="rId16"/>
    <p:sldId id="275" r:id="rId17"/>
    <p:sldId id="305" r:id="rId18"/>
    <p:sldId id="308" r:id="rId19"/>
    <p:sldId id="307" r:id="rId20"/>
    <p:sldId id="276" r:id="rId21"/>
    <p:sldId id="279" r:id="rId22"/>
    <p:sldId id="281" r:id="rId23"/>
    <p:sldId id="295" r:id="rId24"/>
    <p:sldId id="269" r:id="rId25"/>
    <p:sldId id="270" r:id="rId26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6DFC38-F409-A17E-972E-6DEB178005C7}" name="Giada Troilo" initials="GT" userId="S::troilo.1889348@studenti.uniroma1.it::310e5c1a-e2a9-4b10-92c8-98882f46763d" providerId="AD"/>
  <p188:author id="{D0B145CB-8508-E6FE-FB39-120808AD9DEF}" name="Utente guest" initials="Ug" userId="S::urn:spo:anon#94b7c6087d597e9772cf155338b6bc45c1f68f2af8e871968f990862fa29c279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FF0"/>
    <a:srgbClr val="2F75DD"/>
    <a:srgbClr val="0095B6"/>
    <a:srgbClr val="11678F"/>
    <a:srgbClr val="2DE750"/>
    <a:srgbClr val="FD174E"/>
    <a:srgbClr val="00EE6C"/>
    <a:srgbClr val="3B9D3B"/>
    <a:srgbClr val="042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7549B-2982-7A00-2131-5DB3AA1EA6C1}" v="2634" dt="2024-07-20T15:19:32.781"/>
    <p1510:client id="{83B922E4-AC45-434B-9652-95151EF20C87}" v="754" dt="2024-07-20T17:38:16.082"/>
    <p1510:client id="{8E193088-5753-418E-9A0F-CC6EDECD7732}" v="4616" dt="2024-07-20T17:39:07.89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Stile medio 3 - 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Stile scuro 2 - Colore 1/Color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modernComment_114_4ADD8D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D6CAC2-CD06-42BE-9C92-6256A7014201}" authorId="{D0B145CB-8508-E6FE-FB39-120808AD9DEF}" created="2024-07-20T15:12:41.767">
    <pc:sldMkLst xmlns:pc="http://schemas.microsoft.com/office/powerpoint/2013/main/command">
      <pc:docMk/>
      <pc:sldMk cId="1256033742" sldId="276"/>
    </pc:sldMkLst>
    <p188:replyLst>
      <p188:reply id="{B2903D6D-A3D4-42BD-B2B6-1AF256CF88EE}" authorId="{886DFC38-F409-A17E-972E-6DEB178005C7}" created="2024-07-20T15:13:13.990">
        <p188:txBody>
          <a:bodyPr/>
          <a:lstStyle/>
          <a:p>
            <a:r>
              <a:rPr lang="it-IT"/>
              <a:t>no</a:t>
            </a:r>
          </a:p>
        </p188:txBody>
      </p188:reply>
    </p188:replyLst>
    <p188:txBody>
      <a:bodyPr/>
      <a:lstStyle/>
      <a:p>
        <a:r>
          <a:rPr lang="it-IT"/>
          <a:t>aiuto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80A9A-2F70-454A-A3FC-7A2883B8296A}" type="datetimeFigureOut">
              <a:rPr lang="it-IT" smtClean="0"/>
              <a:t>21/07/2024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8C4F3-71DD-0846-9BE3-40950AC1449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75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17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8409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5096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885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544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7057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540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8C4F3-71DD-0846-9BE3-40950AC14491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18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069" y="6357245"/>
            <a:ext cx="162873" cy="167147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832201" y="6357683"/>
            <a:ext cx="79375" cy="167005"/>
          </a:xfrm>
          <a:custGeom>
            <a:avLst/>
            <a:gdLst/>
            <a:ahLst/>
            <a:cxnLst/>
            <a:rect l="l" t="t" r="r" b="b"/>
            <a:pathLst>
              <a:path w="79375" h="167004">
                <a:moveTo>
                  <a:pt x="79095" y="136372"/>
                </a:moveTo>
                <a:lnTo>
                  <a:pt x="32207" y="136372"/>
                </a:lnTo>
                <a:lnTo>
                  <a:pt x="32207" y="0"/>
                </a:lnTo>
                <a:lnTo>
                  <a:pt x="0" y="0"/>
                </a:lnTo>
                <a:lnTo>
                  <a:pt x="0" y="136372"/>
                </a:lnTo>
                <a:lnTo>
                  <a:pt x="0" y="166674"/>
                </a:lnTo>
                <a:lnTo>
                  <a:pt x="79095" y="166674"/>
                </a:lnTo>
                <a:lnTo>
                  <a:pt x="79095" y="136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4680" y="6353016"/>
            <a:ext cx="163779" cy="175562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8233" y="6357243"/>
            <a:ext cx="108310" cy="16706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2533" y="6357243"/>
            <a:ext cx="223795" cy="17083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104" y="6353559"/>
            <a:ext cx="129415" cy="174554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52554" y="6356002"/>
            <a:ext cx="171625" cy="16962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3099477" y="6281154"/>
            <a:ext cx="224154" cy="270510"/>
          </a:xfrm>
          <a:custGeom>
            <a:avLst/>
            <a:gdLst/>
            <a:ahLst/>
            <a:cxnLst/>
            <a:rect l="l" t="t" r="r" b="b"/>
            <a:pathLst>
              <a:path w="224154" h="270509">
                <a:moveTo>
                  <a:pt x="223642" y="270150"/>
                </a:moveTo>
                <a:lnTo>
                  <a:pt x="99091" y="270150"/>
                </a:lnTo>
                <a:lnTo>
                  <a:pt x="66760" y="264753"/>
                </a:lnTo>
                <a:lnTo>
                  <a:pt x="43097" y="248903"/>
                </a:lnTo>
                <a:lnTo>
                  <a:pt x="28562" y="223112"/>
                </a:lnTo>
                <a:lnTo>
                  <a:pt x="23615" y="187895"/>
                </a:lnTo>
                <a:lnTo>
                  <a:pt x="23615" y="43163"/>
                </a:lnTo>
                <a:lnTo>
                  <a:pt x="20359" y="35213"/>
                </a:lnTo>
                <a:lnTo>
                  <a:pt x="0" y="15085"/>
                </a:lnTo>
                <a:lnTo>
                  <a:pt x="6982" y="12371"/>
                </a:lnTo>
                <a:lnTo>
                  <a:pt x="12513" y="6903"/>
                </a:lnTo>
                <a:lnTo>
                  <a:pt x="41989" y="31058"/>
                </a:lnTo>
                <a:lnTo>
                  <a:pt x="45230" y="62166"/>
                </a:lnTo>
                <a:lnTo>
                  <a:pt x="45230" y="187895"/>
                </a:lnTo>
                <a:lnTo>
                  <a:pt x="48549" y="214702"/>
                </a:lnTo>
                <a:lnTo>
                  <a:pt x="58568" y="233710"/>
                </a:lnTo>
                <a:lnTo>
                  <a:pt x="75384" y="245032"/>
                </a:lnTo>
                <a:lnTo>
                  <a:pt x="99091" y="248781"/>
                </a:lnTo>
                <a:lnTo>
                  <a:pt x="223642" y="248781"/>
                </a:lnTo>
                <a:lnTo>
                  <a:pt x="22364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057267" y="623857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31618" y="55379"/>
                </a:moveTo>
                <a:lnTo>
                  <a:pt x="28009" y="55379"/>
                </a:ln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2202" y="16917"/>
                </a:lnTo>
                <a:lnTo>
                  <a:pt x="8208" y="8114"/>
                </a:lnTo>
                <a:lnTo>
                  <a:pt x="17112" y="2177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6018" y="31257"/>
                </a:lnTo>
                <a:lnTo>
                  <a:pt x="55312" y="34670"/>
                </a:lnTo>
                <a:lnTo>
                  <a:pt x="54057" y="37811"/>
                </a:lnTo>
                <a:lnTo>
                  <a:pt x="51232" y="44947"/>
                </a:lnTo>
                <a:lnTo>
                  <a:pt x="45466" y="50648"/>
                </a:lnTo>
                <a:lnTo>
                  <a:pt x="35070" y="54681"/>
                </a:lnTo>
                <a:lnTo>
                  <a:pt x="31618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154515" y="6328467"/>
            <a:ext cx="225425" cy="270510"/>
          </a:xfrm>
          <a:custGeom>
            <a:avLst/>
            <a:gdLst/>
            <a:ahLst/>
            <a:cxnLst/>
            <a:rect l="l" t="t" r="r" b="b"/>
            <a:pathLst>
              <a:path w="225425" h="270509">
                <a:moveTo>
                  <a:pt x="208382" y="270150"/>
                </a:moveTo>
                <a:lnTo>
                  <a:pt x="181692" y="239130"/>
                </a:lnTo>
                <a:lnTo>
                  <a:pt x="178451" y="208022"/>
                </a:lnTo>
                <a:lnTo>
                  <a:pt x="178451" y="82255"/>
                </a:lnTo>
                <a:lnTo>
                  <a:pt x="175132" y="55464"/>
                </a:lnTo>
                <a:lnTo>
                  <a:pt x="165113" y="36454"/>
                </a:lnTo>
                <a:lnTo>
                  <a:pt x="148298" y="25122"/>
                </a:lnTo>
                <a:lnTo>
                  <a:pt x="124590" y="21368"/>
                </a:lnTo>
                <a:lnTo>
                  <a:pt x="0" y="21368"/>
                </a:lnTo>
                <a:lnTo>
                  <a:pt x="0" y="0"/>
                </a:lnTo>
                <a:lnTo>
                  <a:pt x="124590" y="0"/>
                </a:lnTo>
                <a:lnTo>
                  <a:pt x="156921" y="5391"/>
                </a:lnTo>
                <a:lnTo>
                  <a:pt x="180584" y="21232"/>
                </a:lnTo>
                <a:lnTo>
                  <a:pt x="195119" y="47021"/>
                </a:lnTo>
                <a:lnTo>
                  <a:pt x="200066" y="82255"/>
                </a:lnTo>
                <a:lnTo>
                  <a:pt x="200066" y="227025"/>
                </a:lnTo>
                <a:lnTo>
                  <a:pt x="203361" y="234975"/>
                </a:lnTo>
                <a:lnTo>
                  <a:pt x="224819" y="256189"/>
                </a:lnTo>
                <a:lnTo>
                  <a:pt x="217562" y="258360"/>
                </a:lnTo>
                <a:lnTo>
                  <a:pt x="211638" y="263518"/>
                </a:lnTo>
                <a:lnTo>
                  <a:pt x="208382" y="270150"/>
                </a:lnTo>
                <a:close/>
              </a:path>
            </a:pathLst>
          </a:custGeom>
          <a:solidFill>
            <a:srgbClr val="38B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63408" y="6587642"/>
            <a:ext cx="56515" cy="55880"/>
          </a:xfrm>
          <a:custGeom>
            <a:avLst/>
            <a:gdLst/>
            <a:ahLst/>
            <a:cxnLst/>
            <a:rect l="l" t="t" r="r" b="b"/>
            <a:pathLst>
              <a:path w="56514" h="55879">
                <a:moveTo>
                  <a:pt x="28009" y="55379"/>
                </a:moveTo>
                <a:lnTo>
                  <a:pt x="17112" y="53201"/>
                </a:lnTo>
                <a:lnTo>
                  <a:pt x="8208" y="47264"/>
                </a:lnTo>
                <a:lnTo>
                  <a:pt x="2202" y="38462"/>
                </a:lnTo>
                <a:lnTo>
                  <a:pt x="0" y="27689"/>
                </a:lnTo>
                <a:lnTo>
                  <a:pt x="0" y="23385"/>
                </a:lnTo>
                <a:lnTo>
                  <a:pt x="28009" y="0"/>
                </a:lnTo>
                <a:lnTo>
                  <a:pt x="38906" y="2177"/>
                </a:lnTo>
                <a:lnTo>
                  <a:pt x="47809" y="8114"/>
                </a:lnTo>
                <a:lnTo>
                  <a:pt x="53815" y="16917"/>
                </a:lnTo>
                <a:lnTo>
                  <a:pt x="56018" y="27689"/>
                </a:lnTo>
                <a:lnTo>
                  <a:pt x="53815" y="38462"/>
                </a:lnTo>
                <a:lnTo>
                  <a:pt x="47809" y="47264"/>
                </a:lnTo>
                <a:lnTo>
                  <a:pt x="38906" y="53201"/>
                </a:lnTo>
                <a:lnTo>
                  <a:pt x="28009" y="55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3950" y="6234684"/>
            <a:ext cx="1300733" cy="409943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1761" y="6234684"/>
            <a:ext cx="1149095" cy="409943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6194884" y="0"/>
            <a:ext cx="5997575" cy="6858000"/>
          </a:xfrm>
          <a:custGeom>
            <a:avLst/>
            <a:gdLst/>
            <a:ahLst/>
            <a:cxnLst/>
            <a:rect l="l" t="t" r="r" b="b"/>
            <a:pathLst>
              <a:path w="5997575" h="6858000">
                <a:moveTo>
                  <a:pt x="5997117" y="0"/>
                </a:moveTo>
                <a:lnTo>
                  <a:pt x="0" y="0"/>
                </a:lnTo>
                <a:lnTo>
                  <a:pt x="3215208" y="6858000"/>
                </a:lnTo>
                <a:lnTo>
                  <a:pt x="5997117" y="6858000"/>
                </a:lnTo>
                <a:lnTo>
                  <a:pt x="5997117" y="0"/>
                </a:lnTo>
                <a:close/>
              </a:path>
            </a:pathLst>
          </a:custGeom>
          <a:solidFill>
            <a:srgbClr val="00AFEF">
              <a:alpha val="6078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5793102" y="0"/>
            <a:ext cx="4207510" cy="6858000"/>
          </a:xfrm>
          <a:custGeom>
            <a:avLst/>
            <a:gdLst/>
            <a:ahLst/>
            <a:cxnLst/>
            <a:rect l="l" t="t" r="r" b="b"/>
            <a:pathLst>
              <a:path w="4207509" h="6858000">
                <a:moveTo>
                  <a:pt x="979055" y="0"/>
                </a:moveTo>
                <a:lnTo>
                  <a:pt x="0" y="0"/>
                </a:lnTo>
                <a:lnTo>
                  <a:pt x="3228213" y="6858000"/>
                </a:lnTo>
                <a:lnTo>
                  <a:pt x="4207281" y="6858000"/>
                </a:lnTo>
                <a:lnTo>
                  <a:pt x="9790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29934"/>
            <a:ext cx="9038590" cy="528320"/>
          </a:xfrm>
          <a:custGeom>
            <a:avLst/>
            <a:gdLst/>
            <a:ahLst/>
            <a:cxnLst/>
            <a:rect l="l" t="t" r="r" b="b"/>
            <a:pathLst>
              <a:path w="9038590" h="528320">
                <a:moveTo>
                  <a:pt x="8763393" y="0"/>
                </a:moveTo>
                <a:lnTo>
                  <a:pt x="0" y="0"/>
                </a:lnTo>
                <a:lnTo>
                  <a:pt x="0" y="528065"/>
                </a:lnTo>
                <a:lnTo>
                  <a:pt x="9038082" y="528065"/>
                </a:lnTo>
                <a:lnTo>
                  <a:pt x="8763393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96446" y="6329933"/>
            <a:ext cx="2496185" cy="528320"/>
          </a:xfrm>
          <a:custGeom>
            <a:avLst/>
            <a:gdLst/>
            <a:ahLst/>
            <a:cxnLst/>
            <a:rect l="l" t="t" r="r" b="b"/>
            <a:pathLst>
              <a:path w="2496184" h="528320">
                <a:moveTo>
                  <a:pt x="2495562" y="0"/>
                </a:moveTo>
                <a:lnTo>
                  <a:pt x="0" y="0"/>
                </a:lnTo>
                <a:lnTo>
                  <a:pt x="75844" y="528065"/>
                </a:lnTo>
                <a:lnTo>
                  <a:pt x="2495562" y="528065"/>
                </a:lnTo>
                <a:lnTo>
                  <a:pt x="249556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65164" y="6326873"/>
            <a:ext cx="1224280" cy="531495"/>
          </a:xfrm>
          <a:custGeom>
            <a:avLst/>
            <a:gdLst/>
            <a:ahLst/>
            <a:cxnLst/>
            <a:rect l="l" t="t" r="r" b="b"/>
            <a:pathLst>
              <a:path w="1224279" h="531495">
                <a:moveTo>
                  <a:pt x="0" y="0"/>
                </a:moveTo>
                <a:lnTo>
                  <a:pt x="97711" y="208492"/>
                </a:lnTo>
                <a:lnTo>
                  <a:pt x="113693" y="242908"/>
                </a:lnTo>
                <a:lnTo>
                  <a:pt x="144319" y="309215"/>
                </a:lnTo>
                <a:lnTo>
                  <a:pt x="160302" y="343631"/>
                </a:lnTo>
                <a:lnTo>
                  <a:pt x="182682" y="391580"/>
                </a:lnTo>
                <a:lnTo>
                  <a:pt x="248142" y="531126"/>
                </a:lnTo>
                <a:lnTo>
                  <a:pt x="1224257" y="531126"/>
                </a:lnTo>
                <a:lnTo>
                  <a:pt x="1208534" y="497471"/>
                </a:lnTo>
                <a:lnTo>
                  <a:pt x="1184410" y="445466"/>
                </a:lnTo>
                <a:lnTo>
                  <a:pt x="1163001" y="398978"/>
                </a:lnTo>
                <a:lnTo>
                  <a:pt x="1143628" y="356629"/>
                </a:lnTo>
                <a:lnTo>
                  <a:pt x="1072927" y="201023"/>
                </a:lnTo>
                <a:lnTo>
                  <a:pt x="1053555" y="158672"/>
                </a:lnTo>
                <a:lnTo>
                  <a:pt x="1032146" y="112183"/>
                </a:lnTo>
                <a:lnTo>
                  <a:pt x="1008021" y="60175"/>
                </a:lnTo>
                <a:lnTo>
                  <a:pt x="980503" y="12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6413753"/>
            <a:ext cx="1033271" cy="3688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54072"/>
            <a:ext cx="9965055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1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22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microsoft.com/office/2018/10/relationships/comments" Target="../comments/modernComment_114_4ADD8DC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argnin.1940053@studenti.uniroma1.it" TargetMode="External"/><Relationship Id="rId5" Type="http://schemas.openxmlformats.org/officeDocument/2006/relationships/hyperlink" Target="mailto:durso.2143081@studenti.uniroma1.it" TargetMode="External"/><Relationship Id="rId4" Type="http://schemas.openxmlformats.org/officeDocument/2006/relationships/hyperlink" Target="mailto:Piacentini.1907969@studenti.uniroma1.i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6412" y="1828800"/>
            <a:ext cx="5395595" cy="193578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5"/>
              </a:spcBef>
            </a:pPr>
            <a:r>
              <a:rPr lang="it-IT" spc="-55"/>
              <a:t>SFM and 3D </a:t>
            </a:r>
            <a:r>
              <a:rPr lang="it-IT" spc="-55" err="1"/>
              <a:t>reconstruction</a:t>
            </a:r>
            <a:r>
              <a:rPr lang="it-IT" spc="-55"/>
              <a:t> from scratch</a:t>
            </a:r>
            <a:endParaRPr spc="-55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67316" y="998982"/>
            <a:ext cx="2424683" cy="38679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2688" y="5561966"/>
            <a:ext cx="489331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Au</a:t>
            </a:r>
            <a:r>
              <a:rPr sz="1600" b="1" spc="-7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</a:t>
            </a:r>
            <a:r>
              <a:rPr sz="1600" b="1" spc="-5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ho</a:t>
            </a:r>
            <a:r>
              <a:rPr sz="1600" b="1" spc="-4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</a:t>
            </a:r>
            <a:r>
              <a:rPr sz="1600" b="1" spc="-160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</a:t>
            </a:r>
            <a:r>
              <a:rPr sz="1600" b="1" spc="-2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Giada Piacentini,</a:t>
            </a:r>
            <a:r>
              <a:rPr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</a:t>
            </a:r>
            <a:r>
              <a:rPr lang="it-IT" sz="1600" b="1" spc="15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Giada Troilo and Simone </a:t>
            </a:r>
            <a:r>
              <a:rPr lang="it-IT" sz="1600" b="1" spc="15" err="1">
                <a:solidFill>
                  <a:srgbClr val="FFFFFF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Cargnin</a:t>
            </a:r>
            <a:endParaRPr sz="1600" b="1" spc="15">
              <a:solidFill>
                <a:srgbClr val="FFFFFF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947475-AECA-57DA-49A7-C38A222E1874}"/>
              </a:ext>
            </a:extLst>
          </p:cNvPr>
          <p:cNvSpPr txBox="1"/>
          <p:nvPr/>
        </p:nvSpPr>
        <p:spPr>
          <a:xfrm>
            <a:off x="1089395" y="729212"/>
            <a:ext cx="284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Computer Vision 2023-2024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37C8BF-3EFA-CA1B-6C13-34DD11AD632D}"/>
              </a:ext>
            </a:extLst>
          </p:cNvPr>
          <p:cNvSpPr/>
          <p:nvPr/>
        </p:nvSpPr>
        <p:spPr>
          <a:xfrm>
            <a:off x="2590800" y="6019800"/>
            <a:ext cx="3200400" cy="762000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423" y="267783"/>
            <a:ext cx="8767751" cy="1366400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  <a:ea typeface="Tahoma"/>
              </a:rPr>
              <a:t>Camera 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calibration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algorithm</a:t>
            </a:r>
            <a:br>
              <a:rPr lang="it-IT" spc="-140">
                <a:solidFill>
                  <a:srgbClr val="00678F"/>
                </a:solidFill>
                <a:ea typeface="Tahoma"/>
              </a:rPr>
            </a:br>
            <a:r>
              <a:rPr lang="it-IT" spc="-140" err="1">
                <a:solidFill>
                  <a:srgbClr val="00678F"/>
                </a:solidFill>
                <a:ea typeface="Tahoma"/>
              </a:rPr>
              <a:t>what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is</a:t>
            </a:r>
            <a:r>
              <a:rPr lang="it-IT" spc="-140">
                <a:solidFill>
                  <a:srgbClr val="00678F"/>
                </a:solidFill>
                <a:ea typeface="Tahoma"/>
              </a:rPr>
              <a:t> </a:t>
            </a:r>
            <a:r>
              <a:rPr lang="it-IT" spc="-140" err="1">
                <a:solidFill>
                  <a:srgbClr val="00678F"/>
                </a:solidFill>
                <a:ea typeface="Tahoma"/>
              </a:rPr>
              <a:t>known</a:t>
            </a:r>
            <a:r>
              <a:rPr lang="it-IT" spc="-140">
                <a:solidFill>
                  <a:srgbClr val="00678F"/>
                </a:solidFill>
                <a:ea typeface="Tahoma"/>
              </a:rPr>
              <a:t>?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F310F9A9-980F-3E10-817E-4226451C9A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4" t="6029" r="25826" b="10397"/>
          <a:stretch/>
        </p:blipFill>
        <p:spPr>
          <a:xfrm rot="5400000">
            <a:off x="1091884" y="1953506"/>
            <a:ext cx="2549095" cy="2606551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5BC80E28-AB28-B719-6C9D-A5EA4F8A249F}"/>
              </a:ext>
            </a:extLst>
          </p:cNvPr>
          <p:cNvSpPr/>
          <p:nvPr/>
        </p:nvSpPr>
        <p:spPr>
          <a:xfrm>
            <a:off x="2288576" y="2901462"/>
            <a:ext cx="134815" cy="123092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Elemento grafico 17" descr="Freccia a destra con riempimento a tinta unita">
            <a:extLst>
              <a:ext uri="{FF2B5EF4-FFF2-40B4-BE49-F238E27FC236}">
                <a16:creationId xmlns:a16="http://schemas.microsoft.com/office/drawing/2014/main" id="{DC964631-2083-78FD-0C45-27B70B4ED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48137" y="5121689"/>
            <a:ext cx="914400" cy="914400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AAE88C01-668A-D312-6220-FA4999651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275526" y="4723026"/>
            <a:ext cx="914400" cy="914400"/>
          </a:xfrm>
          <a:prstGeom prst="rect">
            <a:avLst/>
          </a:prstGeom>
        </p:spPr>
      </p:pic>
      <p:pic>
        <p:nvPicPr>
          <p:cNvPr id="21" name="Elemento grafico 20" descr="Freccia a destra con riempimento a tinta unita">
            <a:extLst>
              <a:ext uri="{FF2B5EF4-FFF2-40B4-BE49-F238E27FC236}">
                <a16:creationId xmlns:a16="http://schemas.microsoft.com/office/drawing/2014/main" id="{F182E441-C532-546B-8796-6970D754A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238360">
            <a:off x="3574821" y="4861899"/>
            <a:ext cx="914400" cy="9144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B78DE9-D922-7C3F-32FD-2B21DD668861}"/>
              </a:ext>
            </a:extLst>
          </p:cNvPr>
          <p:cNvSpPr txBox="1"/>
          <p:nvPr/>
        </p:nvSpPr>
        <p:spPr>
          <a:xfrm>
            <a:off x="2875490" y="5730841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</a:t>
            </a:r>
            <a:r>
              <a:rPr lang="en-GB" baseline="-25000" err="1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DE75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25918A7-E37A-A963-2E66-EA96825D58EC}"/>
              </a:ext>
            </a:extLst>
          </p:cNvPr>
          <p:cNvSpPr txBox="1"/>
          <p:nvPr/>
        </p:nvSpPr>
        <p:spPr>
          <a:xfrm>
            <a:off x="3763819" y="45946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z</a:t>
            </a:r>
            <a:r>
              <a:rPr lang="en-GB" baseline="-25000" err="1">
                <a:solidFill>
                  <a:srgbClr val="24AF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24AF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A3EA967-D920-6E34-24B0-DE5B31466096}"/>
              </a:ext>
            </a:extLst>
          </p:cNvPr>
          <p:cNvSpPr txBox="1"/>
          <p:nvPr/>
        </p:nvSpPr>
        <p:spPr>
          <a:xfrm>
            <a:off x="4065315" y="5268094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  <a:r>
              <a:rPr lang="en-GB" baseline="-25000" err="1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en-GB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/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9B7B915D-DF0D-216D-278C-5D9305D7F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32" y="3589355"/>
                <a:ext cx="922176" cy="7318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/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mr>
                        <m:m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mr>
                      </m:m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ED305A2C-B7D9-C5DF-7FA3-D4B8998B3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1943" y="3748244"/>
                <a:ext cx="1286901" cy="414088"/>
              </a:xfrm>
              <a:prstGeom prst="rect">
                <a:avLst/>
              </a:prstGeom>
              <a:blipFill>
                <a:blip r:embed="rId11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/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6FC0DC-86BA-A93A-7148-5D74A8D08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677" y="4578973"/>
                <a:ext cx="955582" cy="276999"/>
              </a:xfrm>
              <a:prstGeom prst="rect">
                <a:avLst/>
              </a:prstGeom>
              <a:blipFill>
                <a:blip r:embed="rId12"/>
                <a:stretch>
                  <a:fillRect l="-1911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ppia parentesi quadra 6">
            <a:extLst>
              <a:ext uri="{FF2B5EF4-FFF2-40B4-BE49-F238E27FC236}">
                <a16:creationId xmlns:a16="http://schemas.microsoft.com/office/drawing/2014/main" id="{9FF5F35D-DCBD-BEDD-0012-D08045822ED8}"/>
              </a:ext>
            </a:extLst>
          </p:cNvPr>
          <p:cNvSpPr/>
          <p:nvPr/>
        </p:nvSpPr>
        <p:spPr>
          <a:xfrm>
            <a:off x="4837331" y="3526067"/>
            <a:ext cx="371178" cy="892435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E0BBD049-D0D4-75E5-FA1A-F00395C59DC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 rot="5400000">
            <a:off x="6563844" y="2101304"/>
            <a:ext cx="2772530" cy="2655392"/>
          </a:xfrm>
          <a:prstGeom prst="rect">
            <a:avLst/>
          </a:prstGeom>
        </p:spPr>
      </p:pic>
      <p:pic>
        <p:nvPicPr>
          <p:cNvPr id="4" name="Elemento grafico 3" descr="Freccia a destra con riempimento a tinta unita">
            <a:extLst>
              <a:ext uri="{FF2B5EF4-FFF2-40B4-BE49-F238E27FC236}">
                <a16:creationId xmlns:a16="http://schemas.microsoft.com/office/drawing/2014/main" id="{6C45C036-3993-ED27-16F3-4A69E4303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165213" y="1991272"/>
            <a:ext cx="914400" cy="914400"/>
          </a:xfrm>
          <a:prstGeom prst="rect">
            <a:avLst/>
          </a:prstGeom>
        </p:spPr>
      </p:pic>
      <p:pic>
        <p:nvPicPr>
          <p:cNvPr id="5" name="Elemento grafico 4" descr="Freccia a destra con riempimento a tinta unita">
            <a:extLst>
              <a:ext uri="{FF2B5EF4-FFF2-40B4-BE49-F238E27FC236}">
                <a16:creationId xmlns:a16="http://schemas.microsoft.com/office/drawing/2014/main" id="{E0C6CEED-7D69-3394-34A8-A4ED848E8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7931" y="1596443"/>
            <a:ext cx="914400" cy="9144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7D0490-F30D-82AC-497B-14CEDEB9ADBC}"/>
              </a:ext>
            </a:extLst>
          </p:cNvPr>
          <p:cNvSpPr txBox="1"/>
          <p:nvPr/>
        </p:nvSpPr>
        <p:spPr>
          <a:xfrm>
            <a:off x="6256435" y="2227023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2DE7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9AF4FCC-4D09-7D46-8883-EDB1E2701BAE}"/>
              </a:ext>
            </a:extLst>
          </p:cNvPr>
          <p:cNvSpPr txBox="1"/>
          <p:nvPr/>
        </p:nvSpPr>
        <p:spPr>
          <a:xfrm>
            <a:off x="6865188" y="1632017"/>
            <a:ext cx="60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636DC0-2808-C549-A9B5-EE4A7EE46358}"/>
              </a:ext>
            </a:extLst>
          </p:cNvPr>
          <p:cNvSpPr txBox="1"/>
          <p:nvPr/>
        </p:nvSpPr>
        <p:spPr>
          <a:xfrm>
            <a:off x="3831423" y="1918228"/>
            <a:ext cx="241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3D coordinates in real-world</a:t>
            </a:r>
          </a:p>
          <a:p>
            <a:r>
              <a:rPr lang="en-GB"/>
              <a:t>Extrapolated from the cell size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DA85EF0-87F2-A950-21F5-64AE80A23B10}"/>
              </a:ext>
            </a:extLst>
          </p:cNvPr>
          <p:cNvSpPr txBox="1"/>
          <p:nvPr/>
        </p:nvSpPr>
        <p:spPr>
          <a:xfrm>
            <a:off x="9558623" y="2147299"/>
            <a:ext cx="2266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2D coordinates of the scene</a:t>
            </a:r>
          </a:p>
        </p:txBody>
      </p:sp>
      <p:sp>
        <p:nvSpPr>
          <p:cNvPr id="13" name="Doppia parentesi quadra 12">
            <a:extLst>
              <a:ext uri="{FF2B5EF4-FFF2-40B4-BE49-F238E27FC236}">
                <a16:creationId xmlns:a16="http://schemas.microsoft.com/office/drawing/2014/main" id="{9C8A6E54-5A51-7DBC-5A2C-E3C44FFC80AF}"/>
              </a:ext>
            </a:extLst>
          </p:cNvPr>
          <p:cNvSpPr/>
          <p:nvPr/>
        </p:nvSpPr>
        <p:spPr>
          <a:xfrm>
            <a:off x="10582382" y="3708678"/>
            <a:ext cx="286158" cy="572978"/>
          </a:xfrm>
          <a:prstGeom prst="bracketPair">
            <a:avLst>
              <a:gd name="adj" fmla="val 2424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9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/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2800" b="0" i="1" smtClean="0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it-IT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0748FB1-5905-9E41-4345-C576E54D9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9964" y="2542482"/>
                <a:ext cx="12192000" cy="2045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888709D-AC6F-146F-E95B-AB234916664F}"/>
              </a:ext>
            </a:extLst>
          </p:cNvPr>
          <p:cNvSpPr txBox="1"/>
          <p:nvPr/>
        </p:nvSpPr>
        <p:spPr>
          <a:xfrm>
            <a:off x="596405" y="442600"/>
            <a:ext cx="9539748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Camera 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calibration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algorithm</a:t>
            </a:r>
            <a:endParaRPr lang="it-IT" sz="4400" b="1">
              <a:solidFill>
                <a:srgbClr val="00678F"/>
              </a:solidFill>
              <a:latin typeface="Tahoma"/>
              <a:ea typeface="Tahoma"/>
              <a:cs typeface="Tahoma"/>
            </a:endParaRPr>
          </a:p>
          <a:p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How to </a:t>
            </a:r>
            <a:r>
              <a:rPr lang="it-IT" sz="4400" b="1" err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find</a:t>
            </a:r>
            <a:r>
              <a:rPr lang="it-IT" sz="4400" b="1">
                <a:solidFill>
                  <a:srgbClr val="00678F"/>
                </a:solidFill>
                <a:latin typeface="Tahoma"/>
                <a:ea typeface="Tahoma"/>
                <a:cs typeface="Tahoma"/>
              </a:rPr>
              <a:t> k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730A93-F792-BFB7-0446-386E90218E36}"/>
              </a:ext>
            </a:extLst>
          </p:cNvPr>
          <p:cNvSpPr txBox="1"/>
          <p:nvPr/>
        </p:nvSpPr>
        <p:spPr>
          <a:xfrm>
            <a:off x="4835682" y="5217788"/>
            <a:ext cx="2220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</a:t>
            </a:r>
            <a:r>
              <a:rPr lang="en-GB" sz="2400">
                <a:solidFill>
                  <a:srgbClr val="11678F"/>
                </a:solidFill>
              </a:rPr>
              <a:t>solve</a:t>
            </a:r>
            <a:r>
              <a:rPr lang="en-GB" sz="2400"/>
              <a:t> it for </a:t>
            </a:r>
            <a:r>
              <a:rPr lang="en-GB" sz="2400">
                <a:solidFill>
                  <a:srgbClr val="11678F"/>
                </a:solidFill>
              </a:rPr>
              <a:t>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07E95F-39A9-D856-5796-2FE0F3108FFC}"/>
              </a:ext>
            </a:extLst>
          </p:cNvPr>
          <p:cNvSpPr txBox="1"/>
          <p:nvPr/>
        </p:nvSpPr>
        <p:spPr>
          <a:xfrm>
            <a:off x="3239626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ABC273-8AEE-68AC-7CA2-EEB557984F97}"/>
              </a:ext>
            </a:extLst>
          </p:cNvPr>
          <p:cNvSpPr txBox="1"/>
          <p:nvPr/>
        </p:nvSpPr>
        <p:spPr>
          <a:xfrm>
            <a:off x="7847584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11678F"/>
                </a:solidFill>
              </a:rPr>
              <a:t>know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63F424-ECAD-9835-118B-CB160C75DD28}"/>
              </a:ext>
            </a:extLst>
          </p:cNvPr>
          <p:cNvSpPr txBox="1"/>
          <p:nvPr/>
        </p:nvSpPr>
        <p:spPr>
          <a:xfrm>
            <a:off x="5451139" y="2173150"/>
            <a:ext cx="14794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unknow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420C850-4745-2900-5255-10DD40D36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75390" y="1447800"/>
            <a:ext cx="5017443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Feature </a:t>
            </a:r>
            <a:r>
              <a:rPr lang="it-IT" spc="-140" err="1">
                <a:solidFill>
                  <a:srgbClr val="00678F"/>
                </a:solidFill>
              </a:rPr>
              <a:t>extraction</a:t>
            </a:r>
            <a:r>
              <a:rPr lang="it-IT" spc="-140">
                <a:solidFill>
                  <a:srgbClr val="00678F"/>
                </a:solidFill>
              </a:rPr>
              <a:t> and </a:t>
            </a:r>
            <a:r>
              <a:rPr lang="it-IT" spc="-140" err="1">
                <a:solidFill>
                  <a:srgbClr val="00678F"/>
                </a:solidFill>
              </a:rPr>
              <a:t>mathing</a:t>
            </a:r>
            <a:endParaRPr lang="it-IT" spc="30" err="1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algorithm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793750" y="7394363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100444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1519" y="636492"/>
            <a:ext cx="9247075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Feature </a:t>
            </a:r>
            <a:r>
              <a:rPr lang="it-IT" spc="-140" err="1">
                <a:solidFill>
                  <a:srgbClr val="00678F"/>
                </a:solidFill>
              </a:rPr>
              <a:t>extraction</a:t>
            </a:r>
            <a:r>
              <a:rPr lang="it-IT" spc="-140">
                <a:solidFill>
                  <a:srgbClr val="00678F"/>
                </a:solidFill>
              </a:rPr>
              <a:t> and </a:t>
            </a:r>
            <a:r>
              <a:rPr lang="it-IT" spc="-140" err="1">
                <a:solidFill>
                  <a:srgbClr val="00678F"/>
                </a:solidFill>
              </a:rPr>
              <a:t>mathing</a:t>
            </a:r>
            <a:endParaRPr lang="it-IT" spc="30" err="1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16939" y="1766390"/>
            <a:ext cx="990346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Features are extracted using Sift algorithm</a:t>
            </a:r>
          </a:p>
          <a:p>
            <a:r>
              <a:rPr lang="en-US" sz="2000">
                <a:solidFill>
                  <a:srgbClr val="11678F"/>
                </a:solidFill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 matches are made using the sift descriptors</a:t>
            </a:r>
          </a:p>
        </p:txBody>
      </p:sp>
      <p:pic>
        <p:nvPicPr>
          <p:cNvPr id="4" name="Immagine 3" descr="Immagine che contiene schermata, Policromia, viola&#10;&#10;Descrizione generata automaticamente">
            <a:extLst>
              <a:ext uri="{FF2B5EF4-FFF2-40B4-BE49-F238E27FC236}">
                <a16:creationId xmlns:a16="http://schemas.microsoft.com/office/drawing/2014/main" id="{1EDFEEBC-77B0-932B-2BEA-3CA9C198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47" y="2465439"/>
            <a:ext cx="5012267" cy="4114800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53E76CE-08B3-BF66-B7FE-B3377E7634F6}"/>
              </a:ext>
            </a:extLst>
          </p:cNvPr>
          <p:cNvSpPr/>
          <p:nvPr/>
        </p:nvSpPr>
        <p:spPr>
          <a:xfrm>
            <a:off x="6658556" y="3449169"/>
            <a:ext cx="4240161" cy="12167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cs typeface="Calibri"/>
              </a:rPr>
              <a:t>Matches are </a:t>
            </a:r>
            <a:r>
              <a:rPr lang="it-IT" err="1">
                <a:cs typeface="Calibri"/>
              </a:rPr>
              <a:t>further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refined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using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 to </a:t>
            </a:r>
            <a:r>
              <a:rPr lang="it-IT" err="1">
                <a:cs typeface="Calibri"/>
              </a:rPr>
              <a:t>remove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D1071E-9FDF-E938-B593-5B0CC64C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849342"/>
            <a:ext cx="4346825" cy="33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D3E5B2-4B16-3ADA-1990-D320EEE87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616172"/>
            <a:ext cx="10358120" cy="695960"/>
          </a:xfrm>
        </p:spPr>
        <p:txBody>
          <a:bodyPr/>
          <a:lstStyle/>
          <a:p>
            <a:r>
              <a:rPr lang="it-IT" spc="-140">
                <a:solidFill>
                  <a:srgbClr val="00678F"/>
                </a:solidFill>
              </a:rPr>
              <a:t>SFM - Steps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48F86-1CBD-83EC-84A3-B6592682E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40" y="2286000"/>
            <a:ext cx="9965055" cy="193899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 	</a:t>
            </a:r>
          </a:p>
          <a:p>
            <a:r>
              <a:rPr lang="en-GB"/>
              <a:t>2. Camera disambiguation</a:t>
            </a:r>
          </a:p>
          <a:p>
            <a:endParaRPr lang="en-GB"/>
          </a:p>
          <a:p>
            <a:r>
              <a:rPr lang="en-GB"/>
              <a:t>3. Triangulation</a:t>
            </a:r>
          </a:p>
          <a:p>
            <a:endParaRPr lang="en-GB"/>
          </a:p>
          <a:p>
            <a:endParaRPr lang="it-IT"/>
          </a:p>
        </p:txBody>
      </p:sp>
      <p:pic>
        <p:nvPicPr>
          <p:cNvPr id="5" name="Immagine 4" descr="Immagine che contiene diagramma, linea, design&#10;&#10;Descrizione generata automaticamente">
            <a:extLst>
              <a:ext uri="{FF2B5EF4-FFF2-40B4-BE49-F238E27FC236}">
                <a16:creationId xmlns:a16="http://schemas.microsoft.com/office/drawing/2014/main" id="{3B86B6FC-3AA6-6426-64E4-21A7E15D41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" r="1213" b="-2105"/>
          <a:stretch/>
        </p:blipFill>
        <p:spPr>
          <a:xfrm>
            <a:off x="6858000" y="1687682"/>
            <a:ext cx="4343400" cy="33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1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09600"/>
            <a:ext cx="9050021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SFM – Camera pose </a:t>
            </a:r>
            <a:r>
              <a:rPr lang="it-IT" spc="-140" err="1">
                <a:solidFill>
                  <a:srgbClr val="00678F"/>
                </a:solidFill>
              </a:rPr>
              <a:t>estimation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661FAD-D4B1-E7A3-F606-16FA2AB8B670}"/>
              </a:ext>
            </a:extLst>
          </p:cNvPr>
          <p:cNvSpPr txBox="1"/>
          <p:nvPr/>
        </p:nvSpPr>
        <p:spPr>
          <a:xfrm>
            <a:off x="1812256" y="7677807"/>
            <a:ext cx="62954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/>
              <a:t>Camera pose estimation</a:t>
            </a:r>
          </a:p>
          <a:p>
            <a:r>
              <a:rPr lang="en-GB"/>
              <a:t>	compute essential matrix using PnP </a:t>
            </a:r>
            <a:r>
              <a:rPr lang="en-GB" err="1"/>
              <a:t>ransac</a:t>
            </a:r>
            <a:r>
              <a:rPr lang="en-GB"/>
              <a:t>, estimate the object pose </a:t>
            </a:r>
          </a:p>
          <a:p>
            <a:endParaRPr lang="en-GB"/>
          </a:p>
          <a:p>
            <a:r>
              <a:rPr lang="en-GB"/>
              <a:t>2.camera disambiguation</a:t>
            </a:r>
          </a:p>
          <a:p>
            <a:endParaRPr lang="en-GB"/>
          </a:p>
          <a:p>
            <a:r>
              <a:rPr lang="en-GB"/>
              <a:t>3. Decomposition of the essential matrix in rotation and translation</a:t>
            </a:r>
          </a:p>
          <a:p>
            <a:endParaRPr lang="en-GB"/>
          </a:p>
          <a:p>
            <a:r>
              <a:rPr lang="en-GB"/>
              <a:t>4. Triangulation</a:t>
            </a:r>
          </a:p>
          <a:p>
            <a:endParaRPr lang="en-GB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2EBB3E39-5F48-7FA4-B815-848B9290CA70}"/>
              </a:ext>
            </a:extLst>
          </p:cNvPr>
          <p:cNvSpPr/>
          <p:nvPr/>
        </p:nvSpPr>
        <p:spPr>
          <a:xfrm>
            <a:off x="931985" y="1727684"/>
            <a:ext cx="10198478" cy="428256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66512B9-AF0B-C3A1-DD00-D37E33EDF7DE}"/>
              </a:ext>
            </a:extLst>
          </p:cNvPr>
          <p:cNvSpPr/>
          <p:nvPr/>
        </p:nvSpPr>
        <p:spPr>
          <a:xfrm>
            <a:off x="1646357" y="2424696"/>
            <a:ext cx="2368113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3D points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34D13F23-B944-A703-2D49-45A62FD6F0BA}"/>
              </a:ext>
            </a:extLst>
          </p:cNvPr>
          <p:cNvSpPr/>
          <p:nvPr/>
        </p:nvSpPr>
        <p:spPr>
          <a:xfrm>
            <a:off x="1646357" y="3329249"/>
            <a:ext cx="2368113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/>
              <a:t>Corresponding 2D 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10940982-FF92-4A31-DB25-257ECD595700}"/>
              </a:ext>
            </a:extLst>
          </p:cNvPr>
          <p:cNvSpPr/>
          <p:nvPr/>
        </p:nvSpPr>
        <p:spPr>
          <a:xfrm>
            <a:off x="1646357" y="4233802"/>
            <a:ext cx="2368114" cy="6574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Intrinsic matrix K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C51214D3-20D8-8FC5-3B48-7716C7D22346}"/>
              </a:ext>
            </a:extLst>
          </p:cNvPr>
          <p:cNvSpPr/>
          <p:nvPr/>
        </p:nvSpPr>
        <p:spPr>
          <a:xfrm>
            <a:off x="8313985" y="3352835"/>
            <a:ext cx="2368114" cy="657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ESSENTIAL MATRIX</a:t>
            </a:r>
          </a:p>
        </p:txBody>
      </p:sp>
      <p:pic>
        <p:nvPicPr>
          <p:cNvPr id="17" name="Elemento grafico 16" descr="Freccia a destra con riempimento a tinta unita">
            <a:extLst>
              <a:ext uri="{FF2B5EF4-FFF2-40B4-BE49-F238E27FC236}">
                <a16:creationId xmlns:a16="http://schemas.microsoft.com/office/drawing/2014/main" id="{3E14D9E7-D781-C44E-852C-05CD21F8B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4171533" y="4437001"/>
            <a:ext cx="635417" cy="543889"/>
          </a:xfrm>
          <a:prstGeom prst="rect">
            <a:avLst/>
          </a:prstGeom>
        </p:spPr>
      </p:pic>
      <p:pic>
        <p:nvPicPr>
          <p:cNvPr id="19" name="Elemento grafico 18" descr="Freccia a destra con riempimento a tinta unita">
            <a:extLst>
              <a:ext uri="{FF2B5EF4-FFF2-40B4-BE49-F238E27FC236}">
                <a16:creationId xmlns:a16="http://schemas.microsoft.com/office/drawing/2014/main" id="{5750243A-F6E0-09EA-E3AC-D26ADE96D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0519" r="30510"/>
          <a:stretch/>
        </p:blipFill>
        <p:spPr>
          <a:xfrm>
            <a:off x="4173865" y="2661998"/>
            <a:ext cx="635417" cy="543889"/>
          </a:xfrm>
          <a:prstGeom prst="rect">
            <a:avLst/>
          </a:prstGeom>
        </p:spPr>
      </p:pic>
      <p:pic>
        <p:nvPicPr>
          <p:cNvPr id="22" name="Elemento grafico 21" descr="Freccia a destra con riempimento a tinta unita">
            <a:extLst>
              <a:ext uri="{FF2B5EF4-FFF2-40B4-BE49-F238E27FC236}">
                <a16:creationId xmlns:a16="http://schemas.microsoft.com/office/drawing/2014/main" id="{E790B9DC-4FCC-C575-8517-E2CA869EDF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735" t="30509" r="30510"/>
          <a:stretch/>
        </p:blipFill>
        <p:spPr>
          <a:xfrm rot="16200000">
            <a:off x="4013340" y="3315645"/>
            <a:ext cx="1835727" cy="635417"/>
          </a:xfrm>
          <a:prstGeom prst="rect">
            <a:avLst/>
          </a:prstGeom>
        </p:spPr>
      </p:pic>
      <p:pic>
        <p:nvPicPr>
          <p:cNvPr id="23" name="Elemento grafico 22" descr="Freccia a destra con riempimento a tinta unita">
            <a:extLst>
              <a:ext uri="{FF2B5EF4-FFF2-40B4-BE49-F238E27FC236}">
                <a16:creationId xmlns:a16="http://schemas.microsoft.com/office/drawing/2014/main" id="{EA4C0F62-8C28-7CAB-442A-91EC59449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533" y="3233171"/>
            <a:ext cx="1174384" cy="914400"/>
          </a:xfrm>
          <a:prstGeom prst="rect">
            <a:avLst/>
          </a:prstGeom>
        </p:spPr>
      </p:pic>
      <p:sp>
        <p:nvSpPr>
          <p:cNvPr id="34" name="Rettangolo con due angoli in diagonale ritagliati 33">
            <a:extLst>
              <a:ext uri="{FF2B5EF4-FFF2-40B4-BE49-F238E27FC236}">
                <a16:creationId xmlns:a16="http://schemas.microsoft.com/office/drawing/2014/main" id="{9E03BDFC-EDF2-11AD-E1E0-E0275D0F8806}"/>
              </a:ext>
            </a:extLst>
          </p:cNvPr>
          <p:cNvSpPr/>
          <p:nvPr/>
        </p:nvSpPr>
        <p:spPr>
          <a:xfrm>
            <a:off x="5520995" y="3166022"/>
            <a:ext cx="1695876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/>
              <a:t>Pnp</a:t>
            </a:r>
            <a:r>
              <a:rPr lang="en-GB"/>
              <a:t> </a:t>
            </a:r>
            <a:r>
              <a:rPr lang="en-GB" err="1"/>
              <a:t>Ransac</a:t>
            </a:r>
            <a:r>
              <a:rPr lang="en-GB"/>
              <a:t> </a:t>
            </a:r>
          </a:p>
        </p:txBody>
      </p:sp>
      <p:pic>
        <p:nvPicPr>
          <p:cNvPr id="35" name="Elemento grafico 34" descr="Freccia a destra con riempimento a tinta unita">
            <a:extLst>
              <a:ext uri="{FF2B5EF4-FFF2-40B4-BE49-F238E27FC236}">
                <a16:creationId xmlns:a16="http://schemas.microsoft.com/office/drawing/2014/main" id="{C21AD4DB-2417-EBB5-7E9F-AF9E15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76" y="3239245"/>
            <a:ext cx="961292" cy="914400"/>
          </a:xfrm>
          <a:prstGeom prst="rect">
            <a:avLst/>
          </a:prstGeom>
        </p:spPr>
      </p:pic>
      <p:sp>
        <p:nvSpPr>
          <p:cNvPr id="7" name="Callout: freccia in su 6">
            <a:extLst>
              <a:ext uri="{FF2B5EF4-FFF2-40B4-BE49-F238E27FC236}">
                <a16:creationId xmlns:a16="http://schemas.microsoft.com/office/drawing/2014/main" id="{B02C7BC3-FC46-70F6-B639-67E1C06E1BEC}"/>
              </a:ext>
            </a:extLst>
          </p:cNvPr>
          <p:cNvSpPr/>
          <p:nvPr/>
        </p:nvSpPr>
        <p:spPr>
          <a:xfrm>
            <a:off x="3423139" y="4714448"/>
            <a:ext cx="5884984" cy="973015"/>
          </a:xfrm>
          <a:prstGeom prst="up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err="1">
                <a:cs typeface="Calibri"/>
              </a:rPr>
              <a:t>Ransac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is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used</a:t>
            </a:r>
            <a:r>
              <a:rPr lang="it-IT">
                <a:cs typeface="Calibri"/>
              </a:rPr>
              <a:t> to make the </a:t>
            </a:r>
            <a:r>
              <a:rPr lang="it-IT" err="1">
                <a:cs typeface="Calibri"/>
              </a:rPr>
              <a:t>algorithm</a:t>
            </a:r>
            <a:r>
              <a:rPr lang="it-IT">
                <a:cs typeface="Calibri"/>
              </a:rPr>
              <a:t> </a:t>
            </a:r>
          </a:p>
          <a:p>
            <a:pPr algn="ctr"/>
            <a:r>
              <a:rPr lang="it-IT">
                <a:cs typeface="Calibri"/>
              </a:rPr>
              <a:t>more </a:t>
            </a:r>
            <a:r>
              <a:rPr lang="it-IT" err="1">
                <a:cs typeface="Calibri"/>
              </a:rPr>
              <a:t>robust</a:t>
            </a:r>
            <a:r>
              <a:rPr lang="it-IT">
                <a:cs typeface="Calibri"/>
              </a:rPr>
              <a:t> to </a:t>
            </a:r>
            <a:r>
              <a:rPr lang="it-IT" err="1">
                <a:cs typeface="Calibri"/>
              </a:rPr>
              <a:t>outliers</a:t>
            </a:r>
            <a:endParaRPr lang="it-IT"/>
          </a:p>
        </p:txBody>
      </p:sp>
      <p:sp>
        <p:nvSpPr>
          <p:cNvPr id="3" name="Callout: freccia in giù 2">
            <a:extLst>
              <a:ext uri="{FF2B5EF4-FFF2-40B4-BE49-F238E27FC236}">
                <a16:creationId xmlns:a16="http://schemas.microsoft.com/office/drawing/2014/main" id="{E61A2601-AE5A-6926-F20E-0C43C6D7D7D4}"/>
              </a:ext>
            </a:extLst>
          </p:cNvPr>
          <p:cNvSpPr/>
          <p:nvPr/>
        </p:nvSpPr>
        <p:spPr>
          <a:xfrm>
            <a:off x="4747847" y="1888405"/>
            <a:ext cx="3247291" cy="1043353"/>
          </a:xfrm>
          <a:prstGeom prst="downArrowCallou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cs typeface="Calibri"/>
              </a:rPr>
              <a:t>Pnp</a:t>
            </a:r>
            <a:r>
              <a:rPr lang="it-IT">
                <a:cs typeface="Calibri"/>
              </a:rPr>
              <a:t> -&gt; </a:t>
            </a:r>
            <a:r>
              <a:rPr lang="it-IT" err="1">
                <a:cs typeface="Calibri"/>
              </a:rPr>
              <a:t>Perspective</a:t>
            </a:r>
            <a:r>
              <a:rPr lang="it-IT">
                <a:cs typeface="Calibri"/>
              </a:rPr>
              <a:t> n point </a:t>
            </a:r>
            <a:r>
              <a:rPr lang="it-IT" err="1">
                <a:cs typeface="Calibri"/>
              </a:rPr>
              <a:t>algorithm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37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34" grpId="0" animBg="1"/>
      <p:bldP spid="7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olo 67">
            <a:extLst>
              <a:ext uri="{FF2B5EF4-FFF2-40B4-BE49-F238E27FC236}">
                <a16:creationId xmlns:a16="http://schemas.microsoft.com/office/drawing/2014/main" id="{EFA93EA9-B109-269B-A048-95A3AB60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9" name="object 2">
            <a:extLst>
              <a:ext uri="{FF2B5EF4-FFF2-40B4-BE49-F238E27FC236}">
                <a16:creationId xmlns:a16="http://schemas.microsoft.com/office/drawing/2014/main" id="{878BD574-EC31-23B6-C9A2-A6914F42ADD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Camera disambiguation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05BACF61-DD74-8ACF-7502-3C1BF17C2C30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78D50BAB-6044-6B78-A6D1-489F6A277CA9}"/>
              </a:ext>
            </a:extLst>
          </p:cNvPr>
          <p:cNvSpPr txBox="1"/>
          <p:nvPr/>
        </p:nvSpPr>
        <p:spPr>
          <a:xfrm>
            <a:off x="916939" y="1484205"/>
            <a:ext cx="105709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Pnp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 algorithm can returns more than one solution</a:t>
            </a:r>
          </a:p>
        </p:txBody>
      </p:sp>
      <p:sp>
        <p:nvSpPr>
          <p:cNvPr id="72" name="Ovale 71">
            <a:extLst>
              <a:ext uri="{FF2B5EF4-FFF2-40B4-BE49-F238E27FC236}">
                <a16:creationId xmlns:a16="http://schemas.microsoft.com/office/drawing/2014/main" id="{ABC3DADE-601B-2336-0530-84B7DF971331}"/>
              </a:ext>
            </a:extLst>
          </p:cNvPr>
          <p:cNvSpPr/>
          <p:nvPr/>
        </p:nvSpPr>
        <p:spPr>
          <a:xfrm>
            <a:off x="1175029" y="3561657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Pnp</a:t>
            </a:r>
          </a:p>
        </p:txBody>
      </p:sp>
      <p:pic>
        <p:nvPicPr>
          <p:cNvPr id="73" name="Immagine 72" descr="Immagine che contiene schizzo, disegno, Arte bambini, Line art&#10;&#10;Descrizione generata automaticamente">
            <a:extLst>
              <a:ext uri="{FF2B5EF4-FFF2-40B4-BE49-F238E27FC236}">
                <a16:creationId xmlns:a16="http://schemas.microsoft.com/office/drawing/2014/main" id="{B5D55706-B88E-32CF-93B6-5B2E5E16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58" y="2979775"/>
            <a:ext cx="3792782" cy="2736030"/>
          </a:xfrm>
          <a:prstGeom prst="rect">
            <a:avLst/>
          </a:prstGeom>
        </p:spPr>
      </p:pic>
      <p:pic>
        <p:nvPicPr>
          <p:cNvPr id="74" name="Immagine 73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13D5F58-97B1-D1EE-97DE-5571F69CDC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2997403" y="2821049"/>
            <a:ext cx="682340" cy="685386"/>
          </a:xfrm>
          <a:prstGeom prst="rect">
            <a:avLst/>
          </a:prstGeom>
        </p:spPr>
      </p:pic>
      <p:pic>
        <p:nvPicPr>
          <p:cNvPr id="75" name="Immagine 7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DB1EF529-948D-314C-5C8B-14436E8360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3413062" y="3687465"/>
            <a:ext cx="682340" cy="685386"/>
          </a:xfrm>
          <a:prstGeom prst="rect">
            <a:avLst/>
          </a:prstGeom>
        </p:spPr>
      </p:pic>
      <p:pic>
        <p:nvPicPr>
          <p:cNvPr id="76" name="Immagine 7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4AFB5B69-8EE3-6591-6A89-EACBFDCEB2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3180234" y="4891991"/>
            <a:ext cx="682340" cy="685386"/>
          </a:xfrm>
          <a:prstGeom prst="rect">
            <a:avLst/>
          </a:prstGeom>
        </p:spPr>
      </p:pic>
      <p:pic>
        <p:nvPicPr>
          <p:cNvPr id="77" name="Elemento grafico 76" descr="Fotocamera contorno">
            <a:extLst>
              <a:ext uri="{FF2B5EF4-FFF2-40B4-BE49-F238E27FC236}">
                <a16:creationId xmlns:a16="http://schemas.microsoft.com/office/drawing/2014/main" id="{A5A12B2F-C6D5-79A3-2D01-33E15709A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8970" y="2873212"/>
            <a:ext cx="639603" cy="639603"/>
          </a:xfrm>
          <a:prstGeom prst="rect">
            <a:avLst/>
          </a:prstGeom>
        </p:spPr>
      </p:pic>
      <p:pic>
        <p:nvPicPr>
          <p:cNvPr id="79" name="Immagine 78">
            <a:extLst>
              <a:ext uri="{FF2B5EF4-FFF2-40B4-BE49-F238E27FC236}">
                <a16:creationId xmlns:a16="http://schemas.microsoft.com/office/drawing/2014/main" id="{A7098DE9-32C4-88A9-8CED-379B07DE0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795" y="3923991"/>
            <a:ext cx="640135" cy="640135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19D03CFD-0597-A6B2-7799-5F1D7C121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697" y="4700462"/>
            <a:ext cx="640135" cy="640135"/>
          </a:xfrm>
          <a:prstGeom prst="rect">
            <a:avLst/>
          </a:prstGeom>
        </p:spPr>
      </p:pic>
      <p:pic>
        <p:nvPicPr>
          <p:cNvPr id="83" name="Immagine 82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10833DA3-E1E2-C99F-D5E2-8890E705D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2547350" y="5534395"/>
            <a:ext cx="682340" cy="715148"/>
          </a:xfrm>
          <a:prstGeom prst="rect">
            <a:avLst/>
          </a:prstGeom>
        </p:spPr>
      </p:pic>
      <p:pic>
        <p:nvPicPr>
          <p:cNvPr id="84" name="Immagine 83">
            <a:extLst>
              <a:ext uri="{FF2B5EF4-FFF2-40B4-BE49-F238E27FC236}">
                <a16:creationId xmlns:a16="http://schemas.microsoft.com/office/drawing/2014/main" id="{C04E69B1-9CE7-5EB2-4EBB-A240D7531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911" y="5449064"/>
            <a:ext cx="667932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2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Camera disambiguation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Pnp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 algorithm can returns more than one solution</a:t>
            </a:r>
            <a:endParaRPr lang="it-IT"/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Camera </a:t>
            </a: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disambiguations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 is needed to choose the right one</a:t>
            </a:r>
            <a:endParaRPr lang="en-US" sz="2000">
              <a:latin typeface="Helvetica Neue Medium"/>
            </a:endParaRPr>
          </a:p>
          <a:p>
            <a:endParaRPr lang="en-US" sz="2000">
              <a:latin typeface="Helvetica Neue Medium"/>
            </a:endParaRPr>
          </a:p>
          <a:p>
            <a:endParaRPr lang="en-US" sz="2000">
              <a:latin typeface="Helvetica Neue Medium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1175029" y="3561657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Pnp</a:t>
            </a:r>
            <a:endParaRPr lang="en-GB"/>
          </a:p>
        </p:txBody>
      </p:sp>
      <p:pic>
        <p:nvPicPr>
          <p:cNvPr id="34" name="Immagine 33" descr="Immagine che contiene schizzo, disegno, Arte bambini, Line art&#10;&#10;Descrizione generata automaticamente">
            <a:extLst>
              <a:ext uri="{FF2B5EF4-FFF2-40B4-BE49-F238E27FC236}">
                <a16:creationId xmlns:a16="http://schemas.microsoft.com/office/drawing/2014/main" id="{9C329920-CF97-C9A5-2AD8-CDCB6C59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58" y="2979775"/>
            <a:ext cx="3792782" cy="2736030"/>
          </a:xfrm>
          <a:prstGeom prst="rect">
            <a:avLst/>
          </a:prstGeom>
        </p:spPr>
      </p:pic>
      <p:pic>
        <p:nvPicPr>
          <p:cNvPr id="35" name="Immagine 34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53DB9CD6-0AF5-E6E9-C605-D20DACDCD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68751">
            <a:off x="2997403" y="2821049"/>
            <a:ext cx="682340" cy="685386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3413062" y="3687465"/>
            <a:ext cx="682340" cy="685386"/>
          </a:xfrm>
          <a:prstGeom prst="rect">
            <a:avLst/>
          </a:prstGeom>
        </p:spPr>
      </p:pic>
      <p:pic>
        <p:nvPicPr>
          <p:cNvPr id="37" name="Immagine 36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4840798-6D09-66DC-E842-52F101AC7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6845">
            <a:off x="3180234" y="4891991"/>
            <a:ext cx="682340" cy="685386"/>
          </a:xfrm>
          <a:prstGeom prst="rect">
            <a:avLst/>
          </a:prstGeom>
        </p:spPr>
      </p:pic>
      <p:pic>
        <p:nvPicPr>
          <p:cNvPr id="38" name="Elemento grafico 37" descr="Fotocamera contorno">
            <a:extLst>
              <a:ext uri="{FF2B5EF4-FFF2-40B4-BE49-F238E27FC236}">
                <a16:creationId xmlns:a16="http://schemas.microsoft.com/office/drawing/2014/main" id="{3966FD55-CAD6-DE07-A7EA-8331BFA36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8970" y="2873212"/>
            <a:ext cx="639603" cy="639603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5366980" y="374258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CAMERA DISAMBIGUATION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795" y="3923991"/>
            <a:ext cx="640135" cy="640135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AE8B36A6-0A54-6AE1-7B81-50A53CD29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697" y="4700462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4420628" y="4175166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3024136" y="3537938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6" name="Immagine 4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8D6EF176-589E-AD98-5707-09E852422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75759">
            <a:off x="2547350" y="5534395"/>
            <a:ext cx="682340" cy="7151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F3C54DD9-9222-73A0-019E-1AAD2D9496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911" y="5449064"/>
            <a:ext cx="667932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olo 26">
            <a:extLst>
              <a:ext uri="{FF2B5EF4-FFF2-40B4-BE49-F238E27FC236}">
                <a16:creationId xmlns:a16="http://schemas.microsoft.com/office/drawing/2014/main" id="{BDF9744E-E08B-8DA9-34BC-E75F9523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FF17C155-98CA-F5E9-071F-35DA44A015BB}"/>
              </a:ext>
            </a:extLst>
          </p:cNvPr>
          <p:cNvSpPr txBox="1">
            <a:spLocks/>
          </p:cNvSpPr>
          <p:nvPr/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Camera disambiguation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8AA1AA21-CFFB-78C1-38DE-5BF92682E5FC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A14D3C7-F0E2-00CE-FEEE-A866E11CBF71}"/>
              </a:ext>
            </a:extLst>
          </p:cNvPr>
          <p:cNvSpPr txBox="1"/>
          <p:nvPr/>
        </p:nvSpPr>
        <p:spPr>
          <a:xfrm>
            <a:off x="916939" y="1484205"/>
            <a:ext cx="1104591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Pnp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 algorithm can returns more than one solution</a:t>
            </a:r>
            <a:endParaRPr lang="it-IT"/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Camera </a:t>
            </a: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disambiguations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 is needed to choose the right one</a:t>
            </a:r>
            <a:endParaRPr lang="en-US" sz="2000">
              <a:latin typeface="Helvetica Neue Medium"/>
            </a:endParaRPr>
          </a:p>
          <a:p>
            <a:endParaRPr lang="en-US" sz="2000">
              <a:latin typeface="Helvetica Neue Medium"/>
            </a:endParaRPr>
          </a:p>
          <a:p>
            <a:endParaRPr lang="en-US" sz="2000">
              <a:latin typeface="Helvetica Neue Medium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142155B-F18D-C70E-DDD1-FE4B5DD0B968}"/>
              </a:ext>
            </a:extLst>
          </p:cNvPr>
          <p:cNvSpPr/>
          <p:nvPr/>
        </p:nvSpPr>
        <p:spPr>
          <a:xfrm>
            <a:off x="1175029" y="3561657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err="1"/>
              <a:t>Pnp</a:t>
            </a:r>
            <a:endParaRPr lang="en-GB"/>
          </a:p>
        </p:txBody>
      </p:sp>
      <p:pic>
        <p:nvPicPr>
          <p:cNvPr id="34" name="Immagine 33" descr="Immagine che contiene schizzo, disegno, Arte bambini, Line art&#10;&#10;Descrizione generata automaticamente">
            <a:extLst>
              <a:ext uri="{FF2B5EF4-FFF2-40B4-BE49-F238E27FC236}">
                <a16:creationId xmlns:a16="http://schemas.microsoft.com/office/drawing/2014/main" id="{9C329920-CF97-C9A5-2AD8-CDCB6C59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58" y="2979775"/>
            <a:ext cx="3792782" cy="2736030"/>
          </a:xfrm>
          <a:prstGeom prst="rect">
            <a:avLst/>
          </a:prstGeom>
        </p:spPr>
      </p:pic>
      <p:pic>
        <p:nvPicPr>
          <p:cNvPr id="36" name="Immagine 3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FA21697E-214C-37C6-04DF-9CA47A729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3413062" y="3687465"/>
            <a:ext cx="682340" cy="685386"/>
          </a:xfrm>
          <a:prstGeom prst="rect">
            <a:avLst/>
          </a:prstGeom>
        </p:spPr>
      </p:pic>
      <p:sp>
        <p:nvSpPr>
          <p:cNvPr id="39" name="Rettangolo con due angoli in diagonale arrotondati 38">
            <a:extLst>
              <a:ext uri="{FF2B5EF4-FFF2-40B4-BE49-F238E27FC236}">
                <a16:creationId xmlns:a16="http://schemas.microsoft.com/office/drawing/2014/main" id="{B07D1575-C5AD-B334-0355-DD1841F7F9EE}"/>
              </a:ext>
            </a:extLst>
          </p:cNvPr>
          <p:cNvSpPr/>
          <p:nvPr/>
        </p:nvSpPr>
        <p:spPr>
          <a:xfrm>
            <a:off x="5366980" y="3742580"/>
            <a:ext cx="2110527" cy="121042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CAMERA DISAMBIGUATION</a:t>
            </a: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551B7C3-E3CD-5F01-67E9-8ED081A4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95" y="3923991"/>
            <a:ext cx="640135" cy="640135"/>
          </a:xfrm>
          <a:prstGeom prst="rect">
            <a:avLst/>
          </a:prstGeom>
        </p:spPr>
      </p:pic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8FDF4CB3-E992-3BC7-DA8D-A191F3749328}"/>
              </a:ext>
            </a:extLst>
          </p:cNvPr>
          <p:cNvCxnSpPr>
            <a:cxnSpLocks/>
          </p:cNvCxnSpPr>
          <p:nvPr/>
        </p:nvCxnSpPr>
        <p:spPr>
          <a:xfrm flipH="1" flipV="1">
            <a:off x="4420628" y="4175166"/>
            <a:ext cx="883283" cy="227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e 43">
            <a:extLst>
              <a:ext uri="{FF2B5EF4-FFF2-40B4-BE49-F238E27FC236}">
                <a16:creationId xmlns:a16="http://schemas.microsoft.com/office/drawing/2014/main" id="{9B0C637A-7A7D-46ED-9D3D-8AA8F91B8083}"/>
              </a:ext>
            </a:extLst>
          </p:cNvPr>
          <p:cNvSpPr/>
          <p:nvPr/>
        </p:nvSpPr>
        <p:spPr>
          <a:xfrm>
            <a:off x="3024136" y="3537938"/>
            <a:ext cx="1317149" cy="10823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9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CCEDC1-5D71-7E26-DD9F-CB895543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09600"/>
            <a:ext cx="10358120" cy="69596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BC1538-1807-2A61-93A8-F2466A46DCB0}"/>
              </a:ext>
            </a:extLst>
          </p:cNvPr>
          <p:cNvSpPr txBox="1">
            <a:spLocks/>
          </p:cNvSpPr>
          <p:nvPr/>
        </p:nvSpPr>
        <p:spPr>
          <a:xfrm>
            <a:off x="916939" y="609600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>
              <a:defRPr sz="44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kern="0" spc="-140">
                <a:solidFill>
                  <a:srgbClr val="00678F"/>
                </a:solidFill>
              </a:rPr>
              <a:t>Camera disambiguation</a:t>
            </a:r>
            <a:endParaRPr lang="it-IT" kern="0" spc="-140">
              <a:solidFill>
                <a:srgbClr val="00678F"/>
              </a:solidFill>
              <a:ea typeface="Tahoma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32171791-0B3E-36B1-5A90-11767A5BC973}"/>
              </a:ext>
            </a:extLst>
          </p:cNvPr>
          <p:cNvSpPr/>
          <p:nvPr/>
        </p:nvSpPr>
        <p:spPr>
          <a:xfrm>
            <a:off x="381000" y="6373908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5079150-CA01-D998-E3C3-9CC6328EA01B}"/>
              </a:ext>
            </a:extLst>
          </p:cNvPr>
          <p:cNvSpPr txBox="1"/>
          <p:nvPr/>
        </p:nvSpPr>
        <p:spPr>
          <a:xfrm>
            <a:off x="916939" y="1457313"/>
            <a:ext cx="11045913" cy="16609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Pnp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 algorithm can returns more than one solution</a:t>
            </a:r>
            <a:endParaRPr lang="it-IT"/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Camera </a:t>
            </a:r>
            <a:r>
              <a:rPr lang="en-US" sz="2000" err="1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disambiguations</a:t>
            </a: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 is needed to choose the right one</a:t>
            </a:r>
            <a:endParaRPr lang="en-US" sz="2000">
              <a:latin typeface="Helvetica Neue Medium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latin typeface="Helvetica Neue Medium"/>
              </a:rPr>
              <a:t>In our project, we use PnP-RANSAC, which already handles camera disambiguation whit </a:t>
            </a:r>
            <a:r>
              <a:rPr lang="en-US" sz="2000" err="1">
                <a:latin typeface="Helvetica Neue Medium"/>
              </a:rPr>
              <a:t>Ransac</a:t>
            </a:r>
            <a:r>
              <a:rPr lang="en-US" sz="2000">
                <a:latin typeface="Helvetica Neue Medium"/>
              </a:rPr>
              <a:t>.</a:t>
            </a:r>
          </a:p>
          <a:p>
            <a:endParaRPr lang="en-US" sz="2000">
              <a:latin typeface="Helvetica Neue Medium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682BFD3-C00F-CBD6-4888-D20F990F0D81}"/>
              </a:ext>
            </a:extLst>
          </p:cNvPr>
          <p:cNvSpPr/>
          <p:nvPr/>
        </p:nvSpPr>
        <p:spPr>
          <a:xfrm>
            <a:off x="1175029" y="3534765"/>
            <a:ext cx="1627597" cy="15773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err="1"/>
              <a:t>Pnp</a:t>
            </a:r>
            <a:endParaRPr lang="en-GB" err="1">
              <a:cs typeface="Calibri"/>
            </a:endParaRPr>
          </a:p>
          <a:p>
            <a:pPr algn="ctr"/>
            <a:r>
              <a:rPr lang="en-GB"/>
              <a:t>RANSAC</a:t>
            </a:r>
            <a:endParaRPr lang="en-GB">
              <a:cs typeface="Calibri"/>
            </a:endParaRPr>
          </a:p>
        </p:txBody>
      </p:sp>
      <p:pic>
        <p:nvPicPr>
          <p:cNvPr id="8" name="Immagine 7" descr="Immagine che contiene schizzo, disegno, Arte bambini, Line art&#10;&#10;Descrizione generata automaticamente">
            <a:extLst>
              <a:ext uri="{FF2B5EF4-FFF2-40B4-BE49-F238E27FC236}">
                <a16:creationId xmlns:a16="http://schemas.microsoft.com/office/drawing/2014/main" id="{2D4B9579-3129-90A2-731D-97878C27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058" y="2952883"/>
            <a:ext cx="3792782" cy="2736030"/>
          </a:xfrm>
          <a:prstGeom prst="rect">
            <a:avLst/>
          </a:prstGeom>
        </p:spPr>
      </p:pic>
      <p:pic>
        <p:nvPicPr>
          <p:cNvPr id="10" name="Immagine 9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0BD1CF66-85E3-C7E9-97B7-660425C029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41074">
            <a:off x="3413062" y="3660573"/>
            <a:ext cx="682340" cy="68538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71720FF-E78D-B98D-3726-88ACFFD05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795" y="3897099"/>
            <a:ext cx="640135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95833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>
                <a:solidFill>
                  <a:srgbClr val="00678F"/>
                </a:solidFill>
              </a:rPr>
              <a:t>Outline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40F9D-F346-F4DA-AF57-9B183D4FF4B7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6A17813-7982-487C-C193-C90B54A784E5}"/>
              </a:ext>
            </a:extLst>
          </p:cNvPr>
          <p:cNvSpPr txBox="1"/>
          <p:nvPr/>
        </p:nvSpPr>
        <p:spPr>
          <a:xfrm>
            <a:off x="916939" y="1828800"/>
            <a:ext cx="3456304" cy="2145459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5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it-IT" sz="1800" spc="-5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Proposed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sz="1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</a:t>
            </a:r>
            <a:endParaRPr lang="it-IT" sz="1800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it-IT" spc="-25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it-IT" sz="1800" spc="-25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1800" spc="-25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Future 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55633"/>
            <a:ext cx="1132893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Triangulation</a:t>
            </a:r>
            <a:endParaRPr lang="it-IT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966544" y="6419941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ABD3659D-AC57-CF68-E543-0506FDEED9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55053" y="2869904"/>
            <a:ext cx="2779171" cy="2084378"/>
          </a:xfrm>
          <a:prstGeom prst="rect">
            <a:avLst/>
          </a:prstGeom>
          <a:scene3d>
            <a:camera prst="isometricLeftDown">
              <a:rot lat="1800000" lon="1200000" rev="0"/>
            </a:camera>
            <a:lightRig rig="threePt" dir="t"/>
          </a:scene3d>
        </p:spPr>
      </p:pic>
      <p:pic>
        <p:nvPicPr>
          <p:cNvPr id="21" name="Immagine 20" descr="Immagine che contiene testo, estintore, bibita analcolica, muro&#10;&#10;Descrizione generata automaticamente">
            <a:extLst>
              <a:ext uri="{FF2B5EF4-FFF2-40B4-BE49-F238E27FC236}">
                <a16:creationId xmlns:a16="http://schemas.microsoft.com/office/drawing/2014/main" id="{C7EE3889-6E16-CF3C-1915-5A6776C54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6525" y="2869904"/>
            <a:ext cx="2779172" cy="2084379"/>
          </a:xfrm>
          <a:prstGeom prst="rect">
            <a:avLst/>
          </a:prstGeom>
          <a:scene3d>
            <a:camera prst="orthographicFront">
              <a:rot lat="1800000" lon="20400000" rev="0"/>
            </a:camera>
            <a:lightRig rig="threePt" dir="t"/>
          </a:scene3d>
        </p:spPr>
      </p:pic>
      <p:sp>
        <p:nvSpPr>
          <p:cNvPr id="27" name="Ovale 26">
            <a:extLst>
              <a:ext uri="{FF2B5EF4-FFF2-40B4-BE49-F238E27FC236}">
                <a16:creationId xmlns:a16="http://schemas.microsoft.com/office/drawing/2014/main" id="{4B6E4116-6BF1-16CD-3038-7D70B5C44D38}"/>
              </a:ext>
            </a:extLst>
          </p:cNvPr>
          <p:cNvSpPr/>
          <p:nvPr/>
        </p:nvSpPr>
        <p:spPr>
          <a:xfrm>
            <a:off x="3657600" y="3429000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87E9F22-4677-F1BF-93B3-48269A4B5FA7}"/>
              </a:ext>
            </a:extLst>
          </p:cNvPr>
          <p:cNvSpPr/>
          <p:nvPr/>
        </p:nvSpPr>
        <p:spPr>
          <a:xfrm>
            <a:off x="8386111" y="3453401"/>
            <a:ext cx="56508" cy="4880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9AB1645-354A-F49B-A36A-5F24A14FA7BC}"/>
              </a:ext>
            </a:extLst>
          </p:cNvPr>
          <p:cNvSpPr txBox="1"/>
          <p:nvPr/>
        </p:nvSpPr>
        <p:spPr>
          <a:xfrm>
            <a:off x="3657600" y="3405188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5232E09C-8D46-67F8-4F6F-F3D6AC814D55}"/>
              </a:ext>
            </a:extLst>
          </p:cNvPr>
          <p:cNvSpPr txBox="1"/>
          <p:nvPr/>
        </p:nvSpPr>
        <p:spPr>
          <a:xfrm>
            <a:off x="8201564" y="354124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x</a:t>
            </a:r>
            <a:r>
              <a:rPr lang="en-GB" b="1" baseline="30000"/>
              <a:t>’</a:t>
            </a:r>
            <a:endParaRPr lang="en-GB" b="1"/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B070137-F32F-4E7F-E08B-17019D99E243}"/>
              </a:ext>
            </a:extLst>
          </p:cNvPr>
          <p:cNvCxnSpPr>
            <a:cxnSpLocks/>
          </p:cNvCxnSpPr>
          <p:nvPr/>
        </p:nvCxnSpPr>
        <p:spPr>
          <a:xfrm flipV="1">
            <a:off x="2488731" y="1175473"/>
            <a:ext cx="4139293" cy="3249386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870970-DB86-3607-62CA-2B3FA6D86114}"/>
              </a:ext>
            </a:extLst>
          </p:cNvPr>
          <p:cNvCxnSpPr>
            <a:cxnSpLocks/>
          </p:cNvCxnSpPr>
          <p:nvPr/>
        </p:nvCxnSpPr>
        <p:spPr>
          <a:xfrm flipH="1" flipV="1">
            <a:off x="5239607" y="1289773"/>
            <a:ext cx="4670387" cy="3218350"/>
          </a:xfrm>
          <a:prstGeom prst="line">
            <a:avLst/>
          </a:prstGeom>
          <a:ln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Ovale 45">
            <a:extLst>
              <a:ext uri="{FF2B5EF4-FFF2-40B4-BE49-F238E27FC236}">
                <a16:creationId xmlns:a16="http://schemas.microsoft.com/office/drawing/2014/main" id="{4D683020-AF6D-3BA0-4673-120E5EF6802E}"/>
              </a:ext>
            </a:extLst>
          </p:cNvPr>
          <p:cNvSpPr/>
          <p:nvPr/>
        </p:nvSpPr>
        <p:spPr>
          <a:xfrm>
            <a:off x="2394245" y="4346138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ED4B3B9-B428-8482-3B57-8B3DAB4365C1}"/>
              </a:ext>
            </a:extLst>
          </p:cNvPr>
          <p:cNvSpPr/>
          <p:nvPr/>
        </p:nvSpPr>
        <p:spPr>
          <a:xfrm>
            <a:off x="9784972" y="4397635"/>
            <a:ext cx="163630" cy="15744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94A8D9B-FC97-8C1C-91F6-FD8D805BB8CC}"/>
              </a:ext>
            </a:extLst>
          </p:cNvPr>
          <p:cNvSpPr txBox="1"/>
          <p:nvPr/>
        </p:nvSpPr>
        <p:spPr>
          <a:xfrm>
            <a:off x="2131499" y="4397635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48FFEAFD-3A91-B21A-6784-AF773B0554A1}"/>
              </a:ext>
            </a:extLst>
          </p:cNvPr>
          <p:cNvSpPr txBox="1"/>
          <p:nvPr/>
        </p:nvSpPr>
        <p:spPr>
          <a:xfrm>
            <a:off x="9987210" y="4505354"/>
            <a:ext cx="48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C’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3EDF9B7A-C6F7-0E28-25FF-8C1EBA4B9E2B}"/>
              </a:ext>
            </a:extLst>
          </p:cNvPr>
          <p:cNvSpPr/>
          <p:nvPr/>
        </p:nvSpPr>
        <p:spPr>
          <a:xfrm>
            <a:off x="5827578" y="1670734"/>
            <a:ext cx="163630" cy="157442"/>
          </a:xfrm>
          <a:prstGeom prst="ellipse">
            <a:avLst/>
          </a:prstGeom>
          <a:solidFill>
            <a:srgbClr val="24AF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EB7CA9A-3969-C26D-E793-6BFA5846FF08}"/>
              </a:ext>
            </a:extLst>
          </p:cNvPr>
          <p:cNvCxnSpPr/>
          <p:nvPr/>
        </p:nvCxnSpPr>
        <p:spPr>
          <a:xfrm>
            <a:off x="6156816" y="1559968"/>
            <a:ext cx="0" cy="37538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160C1D5-C544-0B97-6F79-87A33E385F8E}"/>
              </a:ext>
            </a:extLst>
          </p:cNvPr>
          <p:cNvSpPr txBox="1"/>
          <p:nvPr/>
        </p:nvSpPr>
        <p:spPr>
          <a:xfrm>
            <a:off x="7312636" y="939539"/>
            <a:ext cx="278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>
                <a:solidFill>
                  <a:srgbClr val="24AFF0"/>
                </a:solidFill>
              </a:rPr>
              <a:t>3D POINT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79720E9C-9B3B-70FD-0239-DE6DCE3610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9395" y="1116952"/>
            <a:ext cx="1434526" cy="443013"/>
          </a:xfrm>
          <a:prstGeom prst="curvedConnector3">
            <a:avLst>
              <a:gd name="adj1" fmla="val 104349"/>
            </a:avLst>
          </a:prstGeom>
          <a:ln>
            <a:solidFill>
              <a:srgbClr val="24AF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29B9F7-2A87-B30F-1CCA-AB1C87134BB7}"/>
              </a:ext>
            </a:extLst>
          </p:cNvPr>
          <p:cNvSpPr txBox="1"/>
          <p:nvPr/>
        </p:nvSpPr>
        <p:spPr>
          <a:xfrm>
            <a:off x="2179175" y="525751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camera with </a:t>
            </a:r>
            <a:r>
              <a:rPr lang="it-IT" err="1"/>
              <a:t>matrix</a:t>
            </a:r>
            <a:r>
              <a:rPr lang="it-IT"/>
              <a:t> P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E69FAFA-C38F-4566-358E-7D5F22526AE1}"/>
              </a:ext>
            </a:extLst>
          </p:cNvPr>
          <p:cNvSpPr txBox="1"/>
          <p:nvPr/>
        </p:nvSpPr>
        <p:spPr>
          <a:xfrm>
            <a:off x="7396410" y="5231121"/>
            <a:ext cx="2747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camera with </a:t>
            </a:r>
            <a:r>
              <a:rPr lang="it-IT" err="1"/>
              <a:t>matrix</a:t>
            </a:r>
            <a:r>
              <a:rPr lang="it-IT"/>
              <a:t> P’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B3861B-A176-9390-721E-8178D88094CD}"/>
              </a:ext>
            </a:extLst>
          </p:cNvPr>
          <p:cNvSpPr txBox="1"/>
          <p:nvPr/>
        </p:nvSpPr>
        <p:spPr>
          <a:xfrm>
            <a:off x="1503049" y="3502203"/>
            <a:ext cx="12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Left image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51E577-9D1E-FB2F-95D9-3A9B8B673938}"/>
              </a:ext>
            </a:extLst>
          </p:cNvPr>
          <p:cNvSpPr txBox="1"/>
          <p:nvPr/>
        </p:nvSpPr>
        <p:spPr>
          <a:xfrm>
            <a:off x="9484809" y="3502203"/>
            <a:ext cx="129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Right</a:t>
            </a:r>
            <a:r>
              <a:rPr lang="it-IT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256033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 animBg="1"/>
      <p:bldP spid="54" grpId="0"/>
      <p:bldP spid="59" grpId="0"/>
      <p:bldP spid="3" grpId="0" animBg="1"/>
      <p:bldP spid="62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Cloud Point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248193A-E8B3-B191-6D9C-721017717296}"/>
              </a:ext>
            </a:extLst>
          </p:cNvPr>
          <p:cNvSpPr txBox="1"/>
          <p:nvPr/>
        </p:nvSpPr>
        <p:spPr>
          <a:xfrm>
            <a:off x="916939" y="1643865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pic>
        <p:nvPicPr>
          <p:cNvPr id="9" name="Registrazione dello schermo 2024-07-20 174552">
            <a:hlinkClick r:id="" action="ppaction://media"/>
            <a:extLst>
              <a:ext uri="{FF2B5EF4-FFF2-40B4-BE49-F238E27FC236}">
                <a16:creationId xmlns:a16="http://schemas.microsoft.com/office/drawing/2014/main" id="{814D9B42-F179-87AC-CD50-6F00E293E4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259360"/>
            <a:ext cx="4993240" cy="3614510"/>
          </a:xfrm>
          <a:prstGeom prst="rect">
            <a:avLst/>
          </a:prstGeom>
        </p:spPr>
      </p:pic>
      <p:pic>
        <p:nvPicPr>
          <p:cNvPr id="10" name="Immagine 9" descr="Foutain-P11&#10;">
            <a:extLst>
              <a:ext uri="{FF2B5EF4-FFF2-40B4-BE49-F238E27FC236}">
                <a16:creationId xmlns:a16="http://schemas.microsoft.com/office/drawing/2014/main" id="{BCFD87B1-6C6D-5B8A-D3BF-BFD59A740D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4" y="2701198"/>
            <a:ext cx="3365179" cy="22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32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- Cloud Point 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CB798F-2A4C-CF95-42D2-C21DFC3A2D4C}"/>
              </a:ext>
            </a:extLst>
          </p:cNvPr>
          <p:cNvSpPr txBox="1"/>
          <p:nvPr/>
        </p:nvSpPr>
        <p:spPr>
          <a:xfrm>
            <a:off x="916939" y="1705510"/>
            <a:ext cx="499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Fire extinguisher </a:t>
            </a:r>
          </a:p>
          <a:p>
            <a:r>
              <a:rPr lang="en-GB"/>
              <a:t>from our dataset</a:t>
            </a:r>
          </a:p>
        </p:txBody>
      </p:sp>
      <p:pic>
        <p:nvPicPr>
          <p:cNvPr id="6" name="estintore">
            <a:hlinkClick r:id="" action="ppaction://media"/>
            <a:extLst>
              <a:ext uri="{FF2B5EF4-FFF2-40B4-BE49-F238E27FC236}">
                <a16:creationId xmlns:a16="http://schemas.microsoft.com/office/drawing/2014/main" id="{EBD670D0-50CC-9C9F-CB5F-D2ABB63CB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4448" y="1705510"/>
            <a:ext cx="3141258" cy="3869666"/>
          </a:xfrm>
          <a:prstGeom prst="rect">
            <a:avLst/>
          </a:prstGeom>
        </p:spPr>
      </p:pic>
      <p:pic>
        <p:nvPicPr>
          <p:cNvPr id="5" name="Immagine 4" descr="Immagine che contiene testo, estintore, cilindro, rosso&#10;&#10;Descrizione generata automaticamente">
            <a:extLst>
              <a:ext uri="{FF2B5EF4-FFF2-40B4-BE49-F238E27FC236}">
                <a16:creationId xmlns:a16="http://schemas.microsoft.com/office/drawing/2014/main" id="{656BBCE1-BF8B-39F5-D0E1-995C17CA8F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28" y="2351841"/>
            <a:ext cx="1807899" cy="375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 err="1">
                <a:solidFill>
                  <a:srgbClr val="00678F"/>
                </a:solidFill>
              </a:rPr>
              <a:t>Results</a:t>
            </a:r>
            <a:r>
              <a:rPr lang="it-IT" spc="-140">
                <a:solidFill>
                  <a:srgbClr val="00678F"/>
                </a:solidFill>
              </a:rPr>
              <a:t> – 3D Mesh</a:t>
            </a:r>
            <a:endParaRPr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328F131-FBC1-DE15-B833-F3690F1F5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5479" t="18196" r="9623" b="7650"/>
          <a:stretch/>
        </p:blipFill>
        <p:spPr>
          <a:xfrm>
            <a:off x="6024995" y="2351658"/>
            <a:ext cx="3345036" cy="302427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8CE041-ACAB-F6C1-FF9D-700A9F2FEF01}"/>
              </a:ext>
            </a:extLst>
          </p:cNvPr>
          <p:cNvSpPr txBox="1"/>
          <p:nvPr/>
        </p:nvSpPr>
        <p:spPr>
          <a:xfrm>
            <a:off x="1013748" y="1613043"/>
            <a:ext cx="41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Fountain-P11</a:t>
            </a:r>
          </a:p>
        </p:txBody>
      </p: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DD82B2A0-419A-B131-3E18-D74B3B50FBAF}"/>
              </a:ext>
            </a:extLst>
          </p:cNvPr>
          <p:cNvSpPr/>
          <p:nvPr/>
        </p:nvSpPr>
        <p:spPr>
          <a:xfrm>
            <a:off x="6512102" y="636492"/>
            <a:ext cx="4161033" cy="1160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For the reconstruction is used Poisson</a:t>
            </a:r>
          </a:p>
          <a:p>
            <a:r>
              <a:rPr lang="en-GB"/>
              <a:t>This method produce smooth and continuous surface from noisy or incomplete cloud data</a:t>
            </a:r>
          </a:p>
        </p:txBody>
      </p:sp>
      <p:pic>
        <p:nvPicPr>
          <p:cNvPr id="17" name="Immagine 16" descr="Foutain-P11&#10;">
            <a:extLst>
              <a:ext uri="{FF2B5EF4-FFF2-40B4-BE49-F238E27FC236}">
                <a16:creationId xmlns:a16="http://schemas.microsoft.com/office/drawing/2014/main" id="{4B2E6719-625E-C627-DE50-71B26AFD1B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r="22523" b="6690"/>
          <a:stretch/>
        </p:blipFill>
        <p:spPr>
          <a:xfrm>
            <a:off x="2810070" y="2351660"/>
            <a:ext cx="3006409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5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6701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5">
                <a:solidFill>
                  <a:srgbClr val="00678F"/>
                </a:solidFill>
              </a:rPr>
              <a:t>Conclu</a:t>
            </a:r>
            <a:r>
              <a:rPr spc="10">
                <a:solidFill>
                  <a:srgbClr val="00678F"/>
                </a:solidFill>
              </a:rPr>
              <a:t>s</a:t>
            </a:r>
            <a:r>
              <a:rPr spc="-280">
                <a:solidFill>
                  <a:srgbClr val="00678F"/>
                </a:solidFill>
              </a:rPr>
              <a:t>i</a:t>
            </a:r>
            <a:r>
              <a:rPr spc="-45">
                <a:solidFill>
                  <a:srgbClr val="00678F"/>
                </a:solidFill>
              </a:rPr>
              <a:t>o</a:t>
            </a:r>
            <a:r>
              <a:rPr spc="-40">
                <a:solidFill>
                  <a:srgbClr val="00678F"/>
                </a:solidFill>
              </a:rPr>
              <a:t>n</a:t>
            </a:r>
            <a:r>
              <a:rPr spc="-90">
                <a:solidFill>
                  <a:srgbClr val="00678F"/>
                </a:solidFill>
              </a:rPr>
              <a:t> </a:t>
            </a:r>
            <a:r>
              <a:rPr spc="65">
                <a:solidFill>
                  <a:srgbClr val="00678F"/>
                </a:solidFill>
              </a:rPr>
              <a:t>an</a:t>
            </a:r>
            <a:r>
              <a:rPr spc="75">
                <a:solidFill>
                  <a:srgbClr val="00678F"/>
                </a:solidFill>
              </a:rPr>
              <a:t>d</a:t>
            </a:r>
            <a:r>
              <a:rPr spc="-80">
                <a:solidFill>
                  <a:srgbClr val="00678F"/>
                </a:solidFill>
              </a:rPr>
              <a:t> </a:t>
            </a:r>
            <a:r>
              <a:rPr spc="-380">
                <a:solidFill>
                  <a:srgbClr val="00678F"/>
                </a:solidFill>
              </a:rPr>
              <a:t>futu</a:t>
            </a:r>
            <a:r>
              <a:rPr spc="-320">
                <a:solidFill>
                  <a:srgbClr val="00678F"/>
                </a:solidFill>
              </a:rPr>
              <a:t>r</a:t>
            </a:r>
            <a:r>
              <a:rPr spc="200">
                <a:solidFill>
                  <a:srgbClr val="00678F"/>
                </a:solidFill>
              </a:rPr>
              <a:t>e</a:t>
            </a:r>
            <a:r>
              <a:rPr spc="-65">
                <a:solidFill>
                  <a:srgbClr val="00678F"/>
                </a:solidFill>
              </a:rPr>
              <a:t> </a:t>
            </a:r>
            <a:r>
              <a:rPr spc="-405">
                <a:solidFill>
                  <a:srgbClr val="00678F"/>
                </a:solidFill>
              </a:rPr>
              <a:t>w</a:t>
            </a:r>
            <a:r>
              <a:rPr spc="-210">
                <a:solidFill>
                  <a:srgbClr val="00678F"/>
                </a:solidFill>
              </a:rPr>
              <a:t>or</a:t>
            </a:r>
            <a:r>
              <a:rPr spc="-220">
                <a:solidFill>
                  <a:srgbClr val="00678F"/>
                </a:solidFill>
              </a:rPr>
              <a:t>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15210"/>
            <a:ext cx="9900285" cy="3899144"/>
          </a:xfrm>
          <a:prstGeom prst="rect">
            <a:avLst/>
          </a:prstGeom>
        </p:spPr>
        <p:txBody>
          <a:bodyPr vert="horz" wrap="square" lIns="0" tIns="53975" rIns="0" bIns="0" rtlCol="0" anchor="t">
            <a:spAutoFit/>
          </a:bodyPr>
          <a:lstStyle/>
          <a:p>
            <a:pPr marL="12700"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it-IT" sz="2400" b="1" spc="-150" err="1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Conclusion</a:t>
            </a:r>
            <a:r>
              <a:rPr lang="it-IT" sz="2400" b="1" spc="-15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b="1" spc="-43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endParaRPr lang="it-IT" sz="2400" b="1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r>
              <a:rPr lang="en-US" sz="2000"/>
              <a:t>Analyzing our results, we can conclude that using more images leads to better performance. Objects with more details generate more </a:t>
            </a:r>
            <a:r>
              <a:rPr lang="en-US" sz="2000" err="1"/>
              <a:t>keypoints</a:t>
            </a:r>
            <a:r>
              <a:rPr lang="en-US" sz="2000"/>
              <a:t>, which in turn results in a higher quality point cloud.</a:t>
            </a:r>
          </a:p>
          <a:p>
            <a:pPr marR="191135">
              <a:lnSpc>
                <a:spcPts val="2590"/>
              </a:lnSpc>
              <a:spcBef>
                <a:spcPts val="425"/>
              </a:spcBef>
              <a:tabLst>
                <a:tab pos="241300" algn="l"/>
              </a:tabLst>
            </a:pPr>
            <a:endParaRPr lang="en-US" sz="35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b="1" spc="-150">
                <a:latin typeface="Helvetica Neue"/>
              </a:rPr>
              <a:t>Future works: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Optimize Triangulation: </a:t>
            </a:r>
            <a:r>
              <a:rPr lang="en-US" sz="2000"/>
              <a:t>Use more sophisticated triangulation methods to improve the accuracy of 3D point computation.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b="1"/>
              <a:t>Bundle Adjustment: </a:t>
            </a:r>
            <a:r>
              <a:rPr lang="en-US" sz="2000"/>
              <a:t>Implement global and local bundle adjustment to refine the poses and 3D points. This step optimizes the entire reconstruction by minimizing the reprojection error across all images.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5BD05B5-0FEA-3B8F-60AB-2C8D5F182525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09537"/>
            <a:ext cx="12192000" cy="728494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78F"/>
          </a:solidFill>
        </p:spPr>
        <p:txBody>
          <a:bodyPr wrap="square" lIns="0" tIns="0" rIns="0" bIns="0" rtlCol="0"/>
          <a:lstStyle/>
          <a:p>
            <a:endParaRPr lang="it-IT"/>
          </a:p>
        </p:txBody>
      </p:sp>
      <p:grpSp>
        <p:nvGrpSpPr>
          <p:cNvPr id="3" name="object 3"/>
          <p:cNvGrpSpPr/>
          <p:nvPr/>
        </p:nvGrpSpPr>
        <p:grpSpPr>
          <a:xfrm>
            <a:off x="8765164" y="6328667"/>
            <a:ext cx="3427095" cy="529590"/>
            <a:chOff x="8765164" y="6328667"/>
            <a:chExt cx="3427095" cy="529590"/>
          </a:xfrm>
        </p:grpSpPr>
        <p:sp>
          <p:nvSpPr>
            <p:cNvPr id="4" name="object 4"/>
            <p:cNvSpPr/>
            <p:nvPr/>
          </p:nvSpPr>
          <p:spPr>
            <a:xfrm>
              <a:off x="9696446" y="6329934"/>
              <a:ext cx="2496185" cy="528320"/>
            </a:xfrm>
            <a:custGeom>
              <a:avLst/>
              <a:gdLst/>
              <a:ahLst/>
              <a:cxnLst/>
              <a:rect l="l" t="t" r="r" b="b"/>
              <a:pathLst>
                <a:path w="2496184" h="528320">
                  <a:moveTo>
                    <a:pt x="2495562" y="0"/>
                  </a:moveTo>
                  <a:lnTo>
                    <a:pt x="0" y="0"/>
                  </a:lnTo>
                  <a:lnTo>
                    <a:pt x="75844" y="528065"/>
                  </a:lnTo>
                  <a:lnTo>
                    <a:pt x="2495562" y="528065"/>
                  </a:lnTo>
                  <a:lnTo>
                    <a:pt x="2495562" y="0"/>
                  </a:lnTo>
                  <a:close/>
                </a:path>
              </a:pathLst>
            </a:custGeom>
            <a:solidFill>
              <a:srgbClr val="00AFEF">
                <a:alpha val="6588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5164" y="6328667"/>
              <a:ext cx="1223645" cy="529590"/>
            </a:xfrm>
            <a:custGeom>
              <a:avLst/>
              <a:gdLst/>
              <a:ahLst/>
              <a:cxnLst/>
              <a:rect l="l" t="t" r="r" b="b"/>
              <a:pathLst>
                <a:path w="1223645" h="529590">
                  <a:moveTo>
                    <a:pt x="0" y="0"/>
                  </a:moveTo>
                  <a:lnTo>
                    <a:pt x="97711" y="208492"/>
                  </a:lnTo>
                  <a:lnTo>
                    <a:pt x="113693" y="242908"/>
                  </a:lnTo>
                  <a:lnTo>
                    <a:pt x="144319" y="309215"/>
                  </a:lnTo>
                  <a:lnTo>
                    <a:pt x="160302" y="343631"/>
                  </a:lnTo>
                  <a:lnTo>
                    <a:pt x="182682" y="391580"/>
                  </a:lnTo>
                  <a:lnTo>
                    <a:pt x="247298" y="529332"/>
                  </a:lnTo>
                  <a:lnTo>
                    <a:pt x="1223419" y="529332"/>
                  </a:lnTo>
                  <a:lnTo>
                    <a:pt x="1208534" y="497471"/>
                  </a:lnTo>
                  <a:lnTo>
                    <a:pt x="1184410" y="445466"/>
                  </a:lnTo>
                  <a:lnTo>
                    <a:pt x="1163001" y="398978"/>
                  </a:lnTo>
                  <a:lnTo>
                    <a:pt x="1143628" y="356629"/>
                  </a:lnTo>
                  <a:lnTo>
                    <a:pt x="1072927" y="201023"/>
                  </a:lnTo>
                  <a:lnTo>
                    <a:pt x="1053555" y="158672"/>
                  </a:lnTo>
                  <a:lnTo>
                    <a:pt x="1032146" y="112183"/>
                  </a:lnTo>
                  <a:lnTo>
                    <a:pt x="1008021" y="60175"/>
                  </a:lnTo>
                  <a:lnTo>
                    <a:pt x="980503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722" y="6408420"/>
              <a:ext cx="1242059" cy="391655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2763911"/>
            <a:ext cx="358140" cy="360260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246189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25" err="1"/>
              <a:t>Authors</a:t>
            </a:r>
            <a:endParaRPr spc="-25"/>
          </a:p>
        </p:txBody>
      </p:sp>
      <p:sp>
        <p:nvSpPr>
          <p:cNvPr id="20" name="object 20"/>
          <p:cNvSpPr txBox="1"/>
          <p:nvPr/>
        </p:nvSpPr>
        <p:spPr>
          <a:xfrm>
            <a:off x="1292027" y="2760884"/>
            <a:ext cx="3220065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4"/>
              </a:rPr>
              <a:t>piacentini.1907969@studenti.uniroma1.it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2" name="object 18">
            <a:extLst>
              <a:ext uri="{FF2B5EF4-FFF2-40B4-BE49-F238E27FC236}">
                <a16:creationId xmlns:a16="http://schemas.microsoft.com/office/drawing/2014/main" id="{E8F753F5-E51E-368A-DD8D-9C67810706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4123392"/>
            <a:ext cx="358140" cy="360260"/>
          </a:xfrm>
          <a:prstGeom prst="rect">
            <a:avLst/>
          </a:prstGeom>
        </p:spPr>
      </p:pic>
      <p:sp>
        <p:nvSpPr>
          <p:cNvPr id="23" name="object 20">
            <a:extLst>
              <a:ext uri="{FF2B5EF4-FFF2-40B4-BE49-F238E27FC236}">
                <a16:creationId xmlns:a16="http://schemas.microsoft.com/office/drawing/2014/main" id="{06258BEC-D178-9C3C-5861-85D7F71E065F}"/>
              </a:ext>
            </a:extLst>
          </p:cNvPr>
          <p:cNvSpPr txBox="1"/>
          <p:nvPr/>
        </p:nvSpPr>
        <p:spPr>
          <a:xfrm>
            <a:off x="1319048" y="4097116"/>
            <a:ext cx="2869757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troilo.1889348@studenti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25" name="object 18">
            <a:extLst>
              <a:ext uri="{FF2B5EF4-FFF2-40B4-BE49-F238E27FC236}">
                <a16:creationId xmlns:a16="http://schemas.microsoft.com/office/drawing/2014/main" id="{1F922534-E293-A56E-DD82-114F923A2A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4387" y="5405645"/>
            <a:ext cx="358140" cy="360260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9619EE45-1D10-D7BC-237D-22DFAEEDFD33}"/>
              </a:ext>
            </a:extLst>
          </p:cNvPr>
          <p:cNvSpPr txBox="1"/>
          <p:nvPr/>
        </p:nvSpPr>
        <p:spPr>
          <a:xfrm>
            <a:off x="1319048" y="5379369"/>
            <a:ext cx="3085804" cy="30970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it-IT"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cargnin.1940053@studenti</a:t>
            </a:r>
            <a:r>
              <a:rPr sz="1200" spc="-25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.uniroma1.it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934F8C-96A9-051E-FE17-E601B64EED8B}"/>
              </a:ext>
            </a:extLst>
          </p:cNvPr>
          <p:cNvSpPr txBox="1"/>
          <p:nvPr/>
        </p:nvSpPr>
        <p:spPr>
          <a:xfrm>
            <a:off x="916563" y="2291393"/>
            <a:ext cx="367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Piacentini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625868-3EAA-432C-BD05-8C32925B5D15}"/>
              </a:ext>
            </a:extLst>
          </p:cNvPr>
          <p:cNvSpPr txBox="1"/>
          <p:nvPr/>
        </p:nvSpPr>
        <p:spPr>
          <a:xfrm>
            <a:off x="864387" y="3667177"/>
            <a:ext cx="2869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Troilo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Giada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C6E8856-37DA-C3BB-05ED-DE73FF3ADCA8}"/>
              </a:ext>
            </a:extLst>
          </p:cNvPr>
          <p:cNvSpPr txBox="1"/>
          <p:nvPr/>
        </p:nvSpPr>
        <p:spPr>
          <a:xfrm>
            <a:off x="864387" y="4904315"/>
            <a:ext cx="2947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spc="-25" err="1">
                <a:solidFill>
                  <a:schemeClr val="bg1"/>
                </a:solidFill>
                <a:latin typeface="Tahoma"/>
                <a:ea typeface="+mj-ea"/>
                <a:cs typeface="Tahoma"/>
              </a:rPr>
              <a:t>Cargnin</a:t>
            </a:r>
            <a:r>
              <a:rPr lang="en-GB" sz="2000" b="1" spc="-25">
                <a:solidFill>
                  <a:schemeClr val="bg1"/>
                </a:solidFill>
                <a:latin typeface="Tahoma"/>
                <a:ea typeface="+mj-ea"/>
                <a:cs typeface="Tahoma"/>
              </a:rPr>
              <a:t> Simone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477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</p:spTree>
    <p:extLst>
      <p:ext uri="{BB962C8B-B14F-4D97-AF65-F5344CB8AC3E}">
        <p14:creationId xmlns:p14="http://schemas.microsoft.com/office/powerpoint/2010/main" val="12524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527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</a:rPr>
              <a:t>2D image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it-IT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05389" y="4472140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93A053-A5FF-0659-9202-8ECEEDC9DCC3}"/>
              </a:ext>
            </a:extLst>
          </p:cNvPr>
          <p:cNvSpPr txBox="1"/>
          <p:nvPr/>
        </p:nvSpPr>
        <p:spPr>
          <a:xfrm>
            <a:off x="1371600" y="4933805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7191DF7B-2A21-3217-8DFB-FFF54590F87B}"/>
              </a:ext>
            </a:extLst>
          </p:cNvPr>
          <p:cNvSpPr>
            <a:spLocks noChangeAspect="1"/>
          </p:cNvSpPr>
          <p:nvPr/>
        </p:nvSpPr>
        <p:spPr>
          <a:xfrm>
            <a:off x="12852553" y="1720794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BF61E22D-9372-950E-42A3-7F1A35A4DE85}"/>
              </a:ext>
            </a:extLst>
          </p:cNvPr>
          <p:cNvSpPr/>
          <p:nvPr/>
        </p:nvSpPr>
        <p:spPr>
          <a:xfrm>
            <a:off x="12877800" y="277697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16CF82B1-DD6D-823F-EB2D-A6C12DD732CC}"/>
              </a:ext>
            </a:extLst>
          </p:cNvPr>
          <p:cNvSpPr/>
          <p:nvPr/>
        </p:nvSpPr>
        <p:spPr>
          <a:xfrm>
            <a:off x="12877799" y="4148572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27" y="636492"/>
            <a:ext cx="54603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20" err="1">
                <a:solidFill>
                  <a:srgbClr val="00678F"/>
                </a:solidFill>
              </a:rPr>
              <a:t>Introduction</a:t>
            </a:r>
            <a:endParaRPr spc="-45">
              <a:solidFill>
                <a:srgbClr val="00678F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CD2AA1D-DD4A-6DAF-0909-C12BE0DB03DF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B04694-293A-AEDE-5F7D-1DCF8D77F2AD}"/>
              </a:ext>
            </a:extLst>
          </p:cNvPr>
          <p:cNvSpPr txBox="1"/>
          <p:nvPr/>
        </p:nvSpPr>
        <p:spPr>
          <a:xfrm>
            <a:off x="905389" y="2019462"/>
            <a:ext cx="571502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it-IT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</a:t>
            </a:r>
            <a:r>
              <a:rPr lang="it-IT" sz="240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 from a </a:t>
            </a:r>
            <a:r>
              <a:rPr lang="it-IT" sz="2400" b="1">
                <a:solidFill>
                  <a:srgbClr val="11678F"/>
                </a:solidFill>
                <a:latin typeface="Helvetica Neue"/>
              </a:rPr>
              <a:t>2D image</a:t>
            </a:r>
            <a:endParaRPr lang="it-IT" sz="2400" b="1" err="1">
              <a:solidFill>
                <a:srgbClr val="11678F"/>
              </a:solidFill>
              <a:latin typeface="Helvetica Neue" panose="02000503000000020004" pitchFamily="2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4A493B1-876A-2D3E-0508-EC7681A02A33}"/>
              </a:ext>
            </a:extLst>
          </p:cNvPr>
          <p:cNvSpPr txBox="1"/>
          <p:nvPr/>
        </p:nvSpPr>
        <p:spPr>
          <a:xfrm>
            <a:off x="905389" y="2590800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A4559BE-4238-EE0A-A6AC-AF63738A6379}"/>
              </a:ext>
            </a:extLst>
          </p:cNvPr>
          <p:cNvSpPr txBox="1"/>
          <p:nvPr/>
        </p:nvSpPr>
        <p:spPr>
          <a:xfrm>
            <a:off x="1371600" y="3162138"/>
            <a:ext cx="3292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perspective</a:t>
            </a: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Sequential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RGB format 	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1132735-3D41-F828-3FF8-3B77E40098A8}"/>
              </a:ext>
            </a:extLst>
          </p:cNvPr>
          <p:cNvSpPr txBox="1"/>
          <p:nvPr/>
        </p:nvSpPr>
        <p:spPr>
          <a:xfrm>
            <a:off x="918527" y="4462236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Camera </a:t>
            </a:r>
            <a:r>
              <a:rPr lang="it-IT" sz="2400" b="1" err="1">
                <a:solidFill>
                  <a:srgbClr val="11678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calibration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655B37-7BE0-CD79-CADA-7BDB15B0EFA1}"/>
              </a:ext>
            </a:extLst>
          </p:cNvPr>
          <p:cNvSpPr txBox="1"/>
          <p:nvPr/>
        </p:nvSpPr>
        <p:spPr>
          <a:xfrm>
            <a:off x="6751212" y="1167039"/>
            <a:ext cx="4284784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Camera calibration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Cloud Point</a:t>
            </a: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400" b="1">
              <a:solidFill>
                <a:srgbClr val="11678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b="1">
                <a:solidFill>
                  <a:srgbClr val="11678F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3D meshes</a:t>
            </a:r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042FA43B-F32A-6093-0B5D-BE8FC8B7D18B}"/>
              </a:ext>
            </a:extLst>
          </p:cNvPr>
          <p:cNvSpPr>
            <a:spLocks noChangeAspect="1"/>
          </p:cNvSpPr>
          <p:nvPr/>
        </p:nvSpPr>
        <p:spPr>
          <a:xfrm>
            <a:off x="8643789" y="1713975"/>
            <a:ext cx="476181" cy="468000"/>
          </a:xfrm>
          <a:custGeom>
            <a:avLst/>
            <a:gdLst/>
            <a:ahLst/>
            <a:cxnLst/>
            <a:rect l="l" t="t" r="r" b="b"/>
            <a:pathLst>
              <a:path w="369570" h="363220">
                <a:moveTo>
                  <a:pt x="369036" y="123190"/>
                </a:moveTo>
                <a:lnTo>
                  <a:pt x="242671" y="123190"/>
                </a:lnTo>
                <a:lnTo>
                  <a:pt x="242671" y="0"/>
                </a:lnTo>
                <a:lnTo>
                  <a:pt x="126365" y="0"/>
                </a:lnTo>
                <a:lnTo>
                  <a:pt x="126365" y="123190"/>
                </a:lnTo>
                <a:lnTo>
                  <a:pt x="0" y="123190"/>
                </a:lnTo>
                <a:lnTo>
                  <a:pt x="0" y="240030"/>
                </a:lnTo>
                <a:lnTo>
                  <a:pt x="126365" y="240030"/>
                </a:lnTo>
                <a:lnTo>
                  <a:pt x="126365" y="363220"/>
                </a:lnTo>
                <a:lnTo>
                  <a:pt x="242671" y="363220"/>
                </a:lnTo>
                <a:lnTo>
                  <a:pt x="242671" y="240030"/>
                </a:lnTo>
                <a:lnTo>
                  <a:pt x="369036" y="240030"/>
                </a:lnTo>
                <a:lnTo>
                  <a:pt x="369036" y="123190"/>
                </a:lnTo>
                <a:close/>
              </a:path>
            </a:pathLst>
          </a:custGeom>
          <a:solidFill>
            <a:srgbClr val="00678F"/>
          </a:solidFill>
          <a:ln>
            <a:solidFill>
              <a:srgbClr val="24A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B2F369-0ACA-AF24-11FB-1659AE04625E}"/>
              </a:ext>
            </a:extLst>
          </p:cNvPr>
          <p:cNvSpPr txBox="1"/>
          <p:nvPr/>
        </p:nvSpPr>
        <p:spPr>
          <a:xfrm>
            <a:off x="1371600" y="4952703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Checkboard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Calculate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intrinsic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it-IT" sz="240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parameters</a:t>
            </a:r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r>
              <a:rPr lang="it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1EDADC88-3A87-A080-42B5-B4AD5EA34128}"/>
              </a:ext>
            </a:extLst>
          </p:cNvPr>
          <p:cNvSpPr/>
          <p:nvPr/>
        </p:nvSpPr>
        <p:spPr>
          <a:xfrm>
            <a:off x="8669036" y="2770154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>
            <a:extLst>
              <a:ext uri="{FF2B5EF4-FFF2-40B4-BE49-F238E27FC236}">
                <a16:creationId xmlns:a16="http://schemas.microsoft.com/office/drawing/2014/main" id="{271E1CAC-1520-16D6-0445-3AFFED150592}"/>
              </a:ext>
            </a:extLst>
          </p:cNvPr>
          <p:cNvSpPr/>
          <p:nvPr/>
        </p:nvSpPr>
        <p:spPr>
          <a:xfrm>
            <a:off x="8669035" y="4141753"/>
            <a:ext cx="422030" cy="550984"/>
          </a:xfrm>
          <a:prstGeom prst="downArrow">
            <a:avLst/>
          </a:prstGeom>
          <a:solidFill>
            <a:srgbClr val="11678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25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10358120" cy="695960"/>
          </a:xfrm>
        </p:spPr>
        <p:txBody>
          <a:bodyPr vert="horz" wrap="square" lIns="0" tIns="12065" rIns="0" bIns="0" rtlCol="0">
            <a:spAutoFit/>
          </a:bodyPr>
          <a:lstStyle/>
          <a:p>
            <a:r>
              <a:rPr lang="it-IT" spc="20" err="1">
                <a:solidFill>
                  <a:srgbClr val="00678F"/>
                </a:solidFill>
              </a:rPr>
              <a:t>Proposed</a:t>
            </a:r>
            <a:r>
              <a:rPr lang="it-IT" spc="20">
                <a:solidFill>
                  <a:srgbClr val="00678F"/>
                </a:solidFill>
              </a:rPr>
              <a:t> </a:t>
            </a:r>
            <a:r>
              <a:rPr lang="it-IT" spc="20" err="1">
                <a:solidFill>
                  <a:srgbClr val="00678F"/>
                </a:solidFill>
              </a:rPr>
              <a:t>method</a:t>
            </a:r>
            <a:r>
              <a:rPr lang="it-IT" spc="20">
                <a:solidFill>
                  <a:srgbClr val="00678F"/>
                </a:solidFill>
              </a:rPr>
              <a:t>:</a:t>
            </a:r>
            <a:endParaRPr lang="it-IT"/>
          </a:p>
        </p:txBody>
      </p:sp>
      <p:pic>
        <p:nvPicPr>
          <p:cNvPr id="153" name="Immagine 152">
            <a:extLst>
              <a:ext uri="{FF2B5EF4-FFF2-40B4-BE49-F238E27FC236}">
                <a16:creationId xmlns:a16="http://schemas.microsoft.com/office/drawing/2014/main" id="{A598E4AE-87A2-5612-7719-258DE82DE8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9812" r="24458" b="12572"/>
          <a:stretch/>
        </p:blipFill>
        <p:spPr>
          <a:xfrm rot="10800000">
            <a:off x="739891" y="1990199"/>
            <a:ext cx="1442214" cy="1304901"/>
          </a:xfrm>
          <a:prstGeom prst="rect">
            <a:avLst/>
          </a:prstGeom>
        </p:spPr>
      </p:pic>
      <p:sp>
        <p:nvSpPr>
          <p:cNvPr id="1036" name="Rettangolo 1035">
            <a:extLst>
              <a:ext uri="{FF2B5EF4-FFF2-40B4-BE49-F238E27FC236}">
                <a16:creationId xmlns:a16="http://schemas.microsoft.com/office/drawing/2014/main" id="{33E99D7F-7AB9-4C0D-BB73-B6EDD5787D1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9" name="CasellaDiTesto 1098">
            <a:extLst>
              <a:ext uri="{FF2B5EF4-FFF2-40B4-BE49-F238E27FC236}">
                <a16:creationId xmlns:a16="http://schemas.microsoft.com/office/drawing/2014/main" id="{5A2B1959-7589-7E80-6916-040873C45649}"/>
              </a:ext>
            </a:extLst>
          </p:cNvPr>
          <p:cNvSpPr txBox="1"/>
          <p:nvPr/>
        </p:nvSpPr>
        <p:spPr>
          <a:xfrm>
            <a:off x="889494" y="3361267"/>
            <a:ext cx="1119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Helvetica Neue Light" panose="02000403000000020004" pitchFamily="2" charset="0"/>
                <a:ea typeface="Helvetica Neue Light" panose="02000403000000020004" pitchFamily="2" charset="0"/>
              </a:rPr>
              <a:t>checkboard</a:t>
            </a:r>
          </a:p>
        </p:txBody>
      </p:sp>
      <p:sp>
        <p:nvSpPr>
          <p:cNvPr id="1100" name="CasellaDiTesto 1099">
            <a:extLst>
              <a:ext uri="{FF2B5EF4-FFF2-40B4-BE49-F238E27FC236}">
                <a16:creationId xmlns:a16="http://schemas.microsoft.com/office/drawing/2014/main" id="{B8D7BD40-7F7E-3EEF-6020-20B416922E94}"/>
              </a:ext>
            </a:extLst>
          </p:cNvPr>
          <p:cNvSpPr txBox="1"/>
          <p:nvPr/>
        </p:nvSpPr>
        <p:spPr>
          <a:xfrm>
            <a:off x="2661020" y="4595227"/>
            <a:ext cx="96083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Helvetica Neue Light"/>
              </a:rPr>
              <a:t>object</a:t>
            </a:r>
          </a:p>
        </p:txBody>
      </p:sp>
      <p:sp>
        <p:nvSpPr>
          <p:cNvPr id="1134" name="Rettangolo con due angoli in diagonale ritagliati 1133">
            <a:extLst>
              <a:ext uri="{FF2B5EF4-FFF2-40B4-BE49-F238E27FC236}">
                <a16:creationId xmlns:a16="http://schemas.microsoft.com/office/drawing/2014/main" id="{A9FA25D7-4D17-633D-57E5-F558EC172110}"/>
              </a:ext>
            </a:extLst>
          </p:cNvPr>
          <p:cNvSpPr/>
          <p:nvPr/>
        </p:nvSpPr>
        <p:spPr>
          <a:xfrm>
            <a:off x="3296682" y="2231190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87764BDA-920D-C1B3-D02D-4B4CF7586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3836" y="3744495"/>
            <a:ext cx="1933041" cy="1449781"/>
          </a:xfrm>
          <a:prstGeom prst="rect">
            <a:avLst/>
          </a:prstGeom>
        </p:spPr>
      </p:pic>
      <p:pic>
        <p:nvPicPr>
          <p:cNvPr id="24" name="Elemento grafico 23" descr="Freccia a destra con riempimento a tinta unita">
            <a:extLst>
              <a:ext uri="{FF2B5EF4-FFF2-40B4-BE49-F238E27FC236}">
                <a16:creationId xmlns:a16="http://schemas.microsoft.com/office/drawing/2014/main" id="{9774F746-5E32-8B4A-4F33-95B04565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9966" y="2189696"/>
            <a:ext cx="914400" cy="914400"/>
          </a:xfrm>
          <a:prstGeom prst="rect">
            <a:avLst/>
          </a:prstGeom>
        </p:spPr>
      </p:pic>
      <p:pic>
        <p:nvPicPr>
          <p:cNvPr id="25" name="Elemento grafico 24" descr="Freccia a destra con riempimento a tinta unita">
            <a:extLst>
              <a:ext uri="{FF2B5EF4-FFF2-40B4-BE49-F238E27FC236}">
                <a16:creationId xmlns:a16="http://schemas.microsoft.com/office/drawing/2014/main" id="{8EC99745-4B33-2F76-9C35-9201AE78F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5901" y="2186533"/>
            <a:ext cx="914400" cy="914400"/>
          </a:xfrm>
          <a:prstGeom prst="rect">
            <a:avLst/>
          </a:prstGeom>
        </p:spPr>
      </p:pic>
      <p:pic>
        <p:nvPicPr>
          <p:cNvPr id="29" name="Elemento grafico 28" descr="Freccia a destra con riempimento a tinta unita">
            <a:extLst>
              <a:ext uri="{FF2B5EF4-FFF2-40B4-BE49-F238E27FC236}">
                <a16:creationId xmlns:a16="http://schemas.microsoft.com/office/drawing/2014/main" id="{EAA07DDB-3BF3-16E0-7E82-9FDD552C5D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4499"/>
          <a:stretch/>
        </p:blipFill>
        <p:spPr>
          <a:xfrm>
            <a:off x="5520192" y="4295023"/>
            <a:ext cx="598943" cy="914400"/>
          </a:xfrm>
          <a:prstGeom prst="rect">
            <a:avLst/>
          </a:prstGeom>
        </p:spPr>
      </p:pic>
      <p:pic>
        <p:nvPicPr>
          <p:cNvPr id="30" name="Elemento grafico 29" descr="Freccia a destra con riempimento a tinta unita">
            <a:extLst>
              <a:ext uri="{FF2B5EF4-FFF2-40B4-BE49-F238E27FC236}">
                <a16:creationId xmlns:a16="http://schemas.microsoft.com/office/drawing/2014/main" id="{97D87BA8-C45A-7D60-9DB8-EA073A368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24" r="34499"/>
          <a:stretch/>
        </p:blipFill>
        <p:spPr>
          <a:xfrm rot="16200000">
            <a:off x="5493261" y="3722582"/>
            <a:ext cx="1199713" cy="914400"/>
          </a:xfrm>
          <a:prstGeom prst="rect">
            <a:avLst/>
          </a:prstGeom>
        </p:spPr>
      </p:pic>
      <p:pic>
        <p:nvPicPr>
          <p:cNvPr id="31" name="Elemento grafico 30" descr="Freccia a destra con riempimento a tinta unita">
            <a:extLst>
              <a:ext uri="{FF2B5EF4-FFF2-40B4-BE49-F238E27FC236}">
                <a16:creationId xmlns:a16="http://schemas.microsoft.com/office/drawing/2014/main" id="{09126B3E-A2B5-1B26-DBA4-D31974A4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635918" y="3295101"/>
            <a:ext cx="914400" cy="914400"/>
          </a:xfrm>
          <a:prstGeom prst="rect">
            <a:avLst/>
          </a:prstGeom>
        </p:spPr>
      </p:pic>
      <p:sp>
        <p:nvSpPr>
          <p:cNvPr id="1133" name="Rettangolo con due angoli in diagonale ritagliati 1132">
            <a:extLst>
              <a:ext uri="{FF2B5EF4-FFF2-40B4-BE49-F238E27FC236}">
                <a16:creationId xmlns:a16="http://schemas.microsoft.com/office/drawing/2014/main" id="{3A47D75C-3D24-3435-A8EE-6E076D7C9B32}"/>
              </a:ext>
            </a:extLst>
          </p:cNvPr>
          <p:cNvSpPr/>
          <p:nvPr/>
        </p:nvSpPr>
        <p:spPr>
          <a:xfrm>
            <a:off x="5528601" y="2212198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2" name="CasellaDiTesto 1131">
            <a:extLst>
              <a:ext uri="{FF2B5EF4-FFF2-40B4-BE49-F238E27FC236}">
                <a16:creationId xmlns:a16="http://schemas.microsoft.com/office/drawing/2014/main" id="{CA8FCB45-F238-EF3D-6B63-143E9A0467A6}"/>
              </a:ext>
            </a:extLst>
          </p:cNvPr>
          <p:cNvSpPr txBox="1"/>
          <p:nvPr/>
        </p:nvSpPr>
        <p:spPr>
          <a:xfrm>
            <a:off x="5383836" y="2515136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SFM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1135" name="CasellaDiTesto 1134">
            <a:extLst>
              <a:ext uri="{FF2B5EF4-FFF2-40B4-BE49-F238E27FC236}">
                <a16:creationId xmlns:a16="http://schemas.microsoft.com/office/drawing/2014/main" id="{46B984B8-887A-EAEF-4629-D17B5CAD1456}"/>
              </a:ext>
            </a:extLst>
          </p:cNvPr>
          <p:cNvSpPr txBox="1"/>
          <p:nvPr/>
        </p:nvSpPr>
        <p:spPr>
          <a:xfrm>
            <a:off x="3143003" y="2442246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CAMERA CALIBRATION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6" name="Elemento grafico 1135" descr="Freccia a destra con riempimento a tinta unita">
            <a:extLst>
              <a:ext uri="{FF2B5EF4-FFF2-40B4-BE49-F238E27FC236}">
                <a16:creationId xmlns:a16="http://schemas.microsoft.com/office/drawing/2014/main" id="{990DE29F-1BCF-9744-4521-A8EE10979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3374" y="2206859"/>
            <a:ext cx="914400" cy="914400"/>
          </a:xfrm>
          <a:prstGeom prst="rect">
            <a:avLst/>
          </a:prstGeom>
        </p:spPr>
      </p:pic>
      <p:sp>
        <p:nvSpPr>
          <p:cNvPr id="1137" name="Rettangolo con due angoli in diagonale ritagliati 1136">
            <a:extLst>
              <a:ext uri="{FF2B5EF4-FFF2-40B4-BE49-F238E27FC236}">
                <a16:creationId xmlns:a16="http://schemas.microsoft.com/office/drawing/2014/main" id="{FB06F764-7C3A-8F18-6B86-8239B97A1BF0}"/>
              </a:ext>
            </a:extLst>
          </p:cNvPr>
          <p:cNvSpPr/>
          <p:nvPr/>
        </p:nvSpPr>
        <p:spPr>
          <a:xfrm>
            <a:off x="7878908" y="2210813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8" name="CasellaDiTesto 1137">
            <a:extLst>
              <a:ext uri="{FF2B5EF4-FFF2-40B4-BE49-F238E27FC236}">
                <a16:creationId xmlns:a16="http://schemas.microsoft.com/office/drawing/2014/main" id="{357E297D-7B5C-F677-AB87-C47096610552}"/>
              </a:ext>
            </a:extLst>
          </p:cNvPr>
          <p:cNvSpPr txBox="1"/>
          <p:nvPr/>
        </p:nvSpPr>
        <p:spPr>
          <a:xfrm>
            <a:off x="7760520" y="2448615"/>
            <a:ext cx="13142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CLOUD</a:t>
            </a:r>
          </a:p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POINT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139" name="Elemento grafico 1138" descr="Freccia a destra con riempimento a tinta unita">
            <a:extLst>
              <a:ext uri="{FF2B5EF4-FFF2-40B4-BE49-F238E27FC236}">
                <a16:creationId xmlns:a16="http://schemas.microsoft.com/office/drawing/2014/main" id="{2922CDB1-4846-CA79-0F16-987282E75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67180" y="2192563"/>
            <a:ext cx="914400" cy="914400"/>
          </a:xfrm>
          <a:prstGeom prst="rect">
            <a:avLst/>
          </a:prstGeom>
        </p:spPr>
      </p:pic>
      <p:sp>
        <p:nvSpPr>
          <p:cNvPr id="1140" name="Rettangolo con due angoli in diagonale ritagliati 1139">
            <a:extLst>
              <a:ext uri="{FF2B5EF4-FFF2-40B4-BE49-F238E27FC236}">
                <a16:creationId xmlns:a16="http://schemas.microsoft.com/office/drawing/2014/main" id="{378FE66C-63D5-D6DB-E245-FFDEAD5FE9CA}"/>
              </a:ext>
            </a:extLst>
          </p:cNvPr>
          <p:cNvSpPr/>
          <p:nvPr/>
        </p:nvSpPr>
        <p:spPr>
          <a:xfrm>
            <a:off x="10333930" y="2206859"/>
            <a:ext cx="1051108" cy="903722"/>
          </a:xfrm>
          <a:prstGeom prst="snip2DiagRect">
            <a:avLst/>
          </a:prstGeom>
          <a:solidFill>
            <a:srgbClr val="11678F"/>
          </a:solidFill>
          <a:ln>
            <a:solidFill>
              <a:srgbClr val="1167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2" name="CasellaDiTesto 1141">
            <a:extLst>
              <a:ext uri="{FF2B5EF4-FFF2-40B4-BE49-F238E27FC236}">
                <a16:creationId xmlns:a16="http://schemas.microsoft.com/office/drawing/2014/main" id="{94EE2216-4334-2D84-FC77-2DFA67AE3288}"/>
              </a:ext>
            </a:extLst>
          </p:cNvPr>
          <p:cNvSpPr txBox="1"/>
          <p:nvPr/>
        </p:nvSpPr>
        <p:spPr>
          <a:xfrm>
            <a:off x="10225245" y="2502455"/>
            <a:ext cx="13142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3D MESH</a:t>
            </a:r>
            <a:endParaRPr lang="en-US" sz="110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pic>
        <p:nvPicPr>
          <p:cNvPr id="10" name="Immagine 9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651B4984-EF8B-DB80-EAF4-93DE05A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772" y="3928850"/>
            <a:ext cx="1933041" cy="1449781"/>
          </a:xfrm>
          <a:prstGeom prst="rect">
            <a:avLst/>
          </a:prstGeom>
        </p:spPr>
      </p:pic>
      <p:pic>
        <p:nvPicPr>
          <p:cNvPr id="12" name="Immagine 11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FC656B5C-FF33-4CB7-F3C7-BAA5F3510E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26287" y="4186946"/>
            <a:ext cx="1933041" cy="14497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6D7C23E-A84C-B425-5BBC-0D7BAA0DB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97262" y="1332452"/>
            <a:ext cx="3682303" cy="2481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778" y="329234"/>
            <a:ext cx="10251070" cy="689291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>
              <a:spcBef>
                <a:spcPts val="95"/>
              </a:spcBef>
            </a:pPr>
            <a:r>
              <a:rPr lang="it-IT">
                <a:solidFill>
                  <a:srgbClr val="11678F"/>
                </a:solidFill>
              </a:rPr>
              <a:t>Datasets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247BB57-43AF-40D4-1C7E-25E88077ED46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F035C0-0335-5DFF-9E8F-9AF5607A5ACE}"/>
              </a:ext>
            </a:extLst>
          </p:cNvPr>
          <p:cNvSpPr txBox="1"/>
          <p:nvPr/>
        </p:nvSpPr>
        <p:spPr>
          <a:xfrm>
            <a:off x="5055355" y="1781329"/>
            <a:ext cx="7109640" cy="46935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>
                <a:latin typeface="Helvetica Neue"/>
              </a:rPr>
              <a:t>Benchmarking_Camera_Calibration_2008 Dataset</a:t>
            </a:r>
            <a:endParaRPr lang="it-IT">
              <a:latin typeface="Calibri"/>
              <a:cs typeface="Calibri"/>
            </a:endParaRPr>
          </a:p>
          <a:p>
            <a:r>
              <a:rPr lang="it-IT" sz="2400">
                <a:latin typeface="Helvetica Neue"/>
                <a:ea typeface="+mn-lt"/>
                <a:cs typeface="+mn-lt"/>
              </a:rPr>
              <a:t>(</a:t>
            </a:r>
            <a:r>
              <a:rPr lang="en-GB" sz="2400">
                <a:latin typeface="Helvetica Neue"/>
              </a:rPr>
              <a:t>Fountain-P11)</a:t>
            </a:r>
          </a:p>
          <a:p>
            <a:pPr marL="285750" indent="-285750">
              <a:buFont typeface="Arial"/>
              <a:buChar char="•"/>
            </a:pPr>
            <a:r>
              <a:rPr lang="it-IT" sz="2400">
                <a:ea typeface="+mn-lt"/>
                <a:cs typeface="+mn-lt"/>
              </a:rPr>
              <a:t>11 images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 err="1">
                <a:ea typeface="+mn-lt"/>
                <a:cs typeface="+mn-lt"/>
              </a:rPr>
              <a:t>Intrinsic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parameters</a:t>
            </a:r>
            <a:r>
              <a:rPr lang="it-IT" sz="2400">
                <a:ea typeface="+mn-lt"/>
                <a:cs typeface="+mn-lt"/>
              </a:rPr>
              <a:t> of the camera</a:t>
            </a:r>
            <a:endParaRPr lang="it-IT" sz="2400">
              <a:latin typeface="Calibri"/>
              <a:ea typeface="Helvetica Neue" panose="02000503000000020004" pitchFamily="2" charset="0"/>
              <a:cs typeface="Calibri"/>
            </a:endParaRPr>
          </a:p>
          <a:p>
            <a:pPr>
              <a:spcBef>
                <a:spcPts val="600"/>
              </a:spcBef>
            </a:pP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600"/>
              </a:spcBef>
            </a:pPr>
            <a:endParaRPr lang="it-IT" sz="24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600"/>
              </a:spcBef>
            </a:pPr>
            <a:endParaRPr lang="it-IT" sz="2400"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spcBef>
                <a:spcPts val="600"/>
              </a:spcBef>
            </a:pPr>
            <a:r>
              <a:rPr lang="it-IT" sz="2400">
                <a:latin typeface="Helvetica Neue"/>
              </a:rPr>
              <a:t>Dataset </a:t>
            </a:r>
            <a:r>
              <a:rPr lang="it-IT" sz="2400" err="1">
                <a:latin typeface="Helvetica Neue"/>
              </a:rPr>
              <a:t>created</a:t>
            </a:r>
            <a:r>
              <a:rPr lang="it-IT" sz="2400">
                <a:latin typeface="Helvetica Neue"/>
              </a:rPr>
              <a:t> by </a:t>
            </a:r>
            <a:r>
              <a:rPr lang="it-IT" sz="2400" err="1">
                <a:latin typeface="Helvetica Neue"/>
              </a:rPr>
              <a:t>us</a:t>
            </a:r>
            <a:endParaRPr lang="it-IT" sz="2400">
              <a:latin typeface="Helvetica Neue"/>
            </a:endParaRP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>
                <a:latin typeface="+mj-lt"/>
              </a:rPr>
              <a:t>3 images</a:t>
            </a:r>
          </a:p>
          <a:p>
            <a:pPr marL="342900" indent="-342900">
              <a:spcBef>
                <a:spcPts val="600"/>
              </a:spcBef>
              <a:buFont typeface="Arial"/>
              <a:buChar char="•"/>
            </a:pPr>
            <a:r>
              <a:rPr lang="it-IT" sz="2400" err="1">
                <a:latin typeface="+mj-lt"/>
              </a:rPr>
              <a:t>Checkboard</a:t>
            </a:r>
            <a:r>
              <a:rPr lang="it-IT" sz="2400">
                <a:latin typeface="+mj-lt"/>
              </a:rPr>
              <a:t> images for </a:t>
            </a:r>
            <a:r>
              <a:rPr lang="it-IT" sz="2400" err="1">
                <a:latin typeface="+mj-lt"/>
              </a:rPr>
              <a:t>cam</a:t>
            </a:r>
            <a:r>
              <a:rPr lang="it-IT" sz="2400">
                <a:latin typeface="+mj-lt"/>
              </a:rPr>
              <a:t>. cal.</a:t>
            </a:r>
          </a:p>
          <a:p>
            <a:pPr>
              <a:spcBef>
                <a:spcPts val="600"/>
              </a:spcBef>
            </a:pPr>
            <a:endParaRPr lang="it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Immagine 3" descr="Foutain-P11&#10;">
            <a:extLst>
              <a:ext uri="{FF2B5EF4-FFF2-40B4-BE49-F238E27FC236}">
                <a16:creationId xmlns:a16="http://schemas.microsoft.com/office/drawing/2014/main" id="{C5AA56B5-A9F3-7B22-39BA-D2AC27D83B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7" y="1430421"/>
            <a:ext cx="3680541" cy="2482371"/>
          </a:xfrm>
          <a:prstGeom prst="rect">
            <a:avLst/>
          </a:prstGeom>
        </p:spPr>
      </p:pic>
      <p:pic>
        <p:nvPicPr>
          <p:cNvPr id="7" name="Immagine 6" descr="Immagine che contiene testo, estintore, rosso, interno&#10;&#10;Descrizione generata automaticamente">
            <a:extLst>
              <a:ext uri="{FF2B5EF4-FFF2-40B4-BE49-F238E27FC236}">
                <a16:creationId xmlns:a16="http://schemas.microsoft.com/office/drawing/2014/main" id="{928CD553-7012-EFB1-D82B-9107CCBAB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8610" y="4555656"/>
            <a:ext cx="1933041" cy="144978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264EFB4-F48A-333D-D7E3-18F19EB97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2452" y="2133600"/>
            <a:ext cx="914479" cy="91447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82C2D1-8A92-1FA3-7617-786B7A7DD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0919" y="2954827"/>
            <a:ext cx="914479" cy="914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36492"/>
            <a:ext cx="753872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it-IT" spc="-140">
                <a:solidFill>
                  <a:srgbClr val="00678F"/>
                </a:solidFill>
              </a:rPr>
              <a:t>Camera </a:t>
            </a:r>
            <a:r>
              <a:rPr lang="en-GB" spc="-140">
                <a:solidFill>
                  <a:srgbClr val="00678F"/>
                </a:solidFill>
              </a:rPr>
              <a:t>calibration </a:t>
            </a:r>
            <a:endParaRPr lang="en-GB" spc="30">
              <a:solidFill>
                <a:srgbClr val="00678F"/>
              </a:solidFill>
            </a:endParaRP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F6BC048D-7C8B-54FB-4948-A96EB02CC478}"/>
              </a:ext>
            </a:extLst>
          </p:cNvPr>
          <p:cNvSpPr/>
          <p:nvPr/>
        </p:nvSpPr>
        <p:spPr>
          <a:xfrm>
            <a:off x="381000" y="6400800"/>
            <a:ext cx="3200400" cy="420414"/>
          </a:xfrm>
          <a:prstGeom prst="rect">
            <a:avLst/>
          </a:prstGeom>
          <a:solidFill>
            <a:srgbClr val="1167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12DA56FF-FF5B-7248-A019-70CDA0CEC0F5}"/>
              </a:ext>
            </a:extLst>
          </p:cNvPr>
          <p:cNvSpPr txBox="1"/>
          <p:nvPr/>
        </p:nvSpPr>
        <p:spPr>
          <a:xfrm>
            <a:off x="981535" y="1447199"/>
            <a:ext cx="493817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Given:</a:t>
            </a:r>
            <a:endParaRPr lang="it-IT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10-15 photos of a checkboard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Helvetica Neue Medium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size of the squares on the checkboard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6" name="Immagine 5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5DF440F8-7E80-0CF3-07CB-F61FD12EC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688033" y="2979847"/>
            <a:ext cx="2770251" cy="2754925"/>
          </a:xfrm>
          <a:prstGeom prst="rect">
            <a:avLst/>
          </a:prstGeom>
        </p:spPr>
      </p:pic>
      <p:pic>
        <p:nvPicPr>
          <p:cNvPr id="10" name="Immagine 9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B519DD82-97EF-7D3C-5DED-9321688153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869829" y="3122182"/>
            <a:ext cx="2770251" cy="2754925"/>
          </a:xfrm>
          <a:prstGeom prst="rect">
            <a:avLst/>
          </a:prstGeom>
        </p:spPr>
      </p:pic>
      <p:pic>
        <p:nvPicPr>
          <p:cNvPr id="11" name="Immagine 10" descr="Immagine che contiene Giochi e sport indoor, gioco da tavolo, scacchi, Giochi&#10;&#10;Descrizione generata automaticamente">
            <a:extLst>
              <a:ext uri="{FF2B5EF4-FFF2-40B4-BE49-F238E27FC236}">
                <a16:creationId xmlns:a16="http://schemas.microsoft.com/office/drawing/2014/main" id="{6AD73FA9-D90D-8460-57FC-7687DD98A5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8" t="3892" r="23154" b="7297"/>
          <a:stretch/>
        </p:blipFill>
        <p:spPr>
          <a:xfrm rot="16200000">
            <a:off x="1022229" y="3274582"/>
            <a:ext cx="2770251" cy="2754925"/>
          </a:xfrm>
          <a:prstGeom prst="rect">
            <a:avLst/>
          </a:prstGeom>
        </p:spPr>
      </p:pic>
      <p:pic>
        <p:nvPicPr>
          <p:cNvPr id="12" name="Elemento grafico 11" descr="Freccia a destra con riempimento a tinta unita">
            <a:extLst>
              <a:ext uri="{FF2B5EF4-FFF2-40B4-BE49-F238E27FC236}">
                <a16:creationId xmlns:a16="http://schemas.microsoft.com/office/drawing/2014/main" id="{65618540-7084-A62C-BC36-F8E46705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735" y="4153252"/>
            <a:ext cx="914400" cy="9144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9B2EED6-E1F4-E5CC-6FFC-62313972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1" r="13601"/>
          <a:stretch/>
        </p:blipFill>
        <p:spPr>
          <a:xfrm rot="16200000">
            <a:off x="5421413" y="3217062"/>
            <a:ext cx="2047125" cy="2754928"/>
          </a:xfrm>
          <a:prstGeom prst="rect">
            <a:avLst/>
          </a:prstGeom>
        </p:spPr>
      </p:pic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5C21F270-1CC7-2D16-8B40-6F7F21B57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7749" y="4164985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DB9B85D-65EC-048A-76B9-65F5514F6010}"/>
              </a:ext>
            </a:extLst>
          </p:cNvPr>
          <p:cNvSpPr txBox="1"/>
          <p:nvPr/>
        </p:nvSpPr>
        <p:spPr>
          <a:xfrm>
            <a:off x="9203525" y="3501446"/>
            <a:ext cx="20977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/>
              <a:t>Projection matrix (k)</a:t>
            </a:r>
            <a:endParaRPr lang="it-IT"/>
          </a:p>
        </p:txBody>
      </p: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9DD88B35-5679-B3FE-E32F-6C055BF6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978869"/>
              </p:ext>
            </p:extLst>
          </p:nvPr>
        </p:nvGraphicFramePr>
        <p:xfrm>
          <a:off x="9076874" y="3978386"/>
          <a:ext cx="2410782" cy="164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594">
                  <a:extLst>
                    <a:ext uri="{9D8B030D-6E8A-4147-A177-3AD203B41FA5}">
                      <a16:colId xmlns:a16="http://schemas.microsoft.com/office/drawing/2014/main" val="3551733491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2865675550"/>
                    </a:ext>
                  </a:extLst>
                </a:gridCol>
                <a:gridCol w="803594">
                  <a:extLst>
                    <a:ext uri="{9D8B030D-6E8A-4147-A177-3AD203B41FA5}">
                      <a16:colId xmlns:a16="http://schemas.microsoft.com/office/drawing/2014/main" val="738252143"/>
                    </a:ext>
                  </a:extLst>
                </a:gridCol>
              </a:tblGrid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fx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11929"/>
                  </a:ext>
                </a:extLst>
              </a:tr>
              <a:tr h="553064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573471"/>
                  </a:ext>
                </a:extLst>
              </a:tr>
              <a:tr h="548241"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874252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5AA859-4234-0B14-B1FA-FDF81AD95671}"/>
              </a:ext>
            </a:extLst>
          </p:cNvPr>
          <p:cNvSpPr txBox="1"/>
          <p:nvPr/>
        </p:nvSpPr>
        <p:spPr>
          <a:xfrm>
            <a:off x="6363496" y="1715399"/>
            <a:ext cx="52014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cs typeface="Calibri"/>
              </a:rPr>
              <a:t>We</a:t>
            </a:r>
            <a:r>
              <a:rPr lang="it-IT">
                <a:cs typeface="Calibri"/>
              </a:rPr>
              <a:t> </a:t>
            </a:r>
            <a:r>
              <a:rPr lang="it-IT" err="1">
                <a:cs typeface="Calibri"/>
              </a:rPr>
              <a:t>get</a:t>
            </a:r>
            <a:r>
              <a:rPr lang="it-IT">
                <a:cs typeface="Calibri"/>
              </a:rPr>
              <a:t> the </a:t>
            </a:r>
            <a:r>
              <a:rPr lang="it-IT" err="1">
                <a:cs typeface="Calibri"/>
              </a:rPr>
              <a:t>intrinsic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parameters</a:t>
            </a:r>
            <a:r>
              <a:rPr lang="it-IT">
                <a:cs typeface="Calibri"/>
              </a:rPr>
              <a:t> of the camera: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cs typeface="Calibri"/>
              </a:rPr>
              <a:t>Focal</a:t>
            </a:r>
            <a:r>
              <a:rPr lang="it-IT">
                <a:cs typeface="Calibri"/>
              </a:rPr>
              <a:t> </a:t>
            </a:r>
            <a:r>
              <a:rPr lang="it-IT" err="1">
                <a:cs typeface="Calibri"/>
              </a:rPr>
              <a:t>lenght</a:t>
            </a:r>
          </a:p>
          <a:p>
            <a:pPr marL="285750" indent="-285750">
              <a:buFont typeface="Arial"/>
              <a:buChar char="•"/>
            </a:pPr>
            <a:r>
              <a:rPr lang="it-IT">
                <a:cs typeface="Calibri"/>
              </a:rPr>
              <a:t>Optical center of the camera</a:t>
            </a:r>
          </a:p>
          <a:p>
            <a:endParaRPr lang="it-IT">
              <a:cs typeface="Calibri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3533F19-B937-E1F2-609F-405199CE3299}"/>
              </a:ext>
            </a:extLst>
          </p:cNvPr>
          <p:cNvSpPr txBox="1"/>
          <p:nvPr/>
        </p:nvSpPr>
        <p:spPr>
          <a:xfrm>
            <a:off x="5345977" y="5641306"/>
            <a:ext cx="266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Detected corners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0147DA2-6252-DE3B-82DE-AB5489084C39}"/>
              </a:ext>
            </a:extLst>
          </p:cNvPr>
          <p:cNvSpPr/>
          <p:nvPr/>
        </p:nvSpPr>
        <p:spPr>
          <a:xfrm>
            <a:off x="5203385" y="5743444"/>
            <a:ext cx="181795" cy="152400"/>
          </a:xfrm>
          <a:prstGeom prst="ellipse">
            <a:avLst/>
          </a:prstGeom>
          <a:noFill/>
          <a:ln>
            <a:solidFill>
              <a:srgbClr val="00E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63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692</Words>
  <Application>Microsoft Office PowerPoint</Application>
  <PresentationFormat>Widescreen</PresentationFormat>
  <Paragraphs>196</Paragraphs>
  <Slides>25</Slides>
  <Notes>8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41" baseType="lpstr">
      <vt:lpstr>Aharoni</vt:lpstr>
      <vt:lpstr>Aptos</vt:lpstr>
      <vt:lpstr>Arial</vt:lpstr>
      <vt:lpstr>Arial MT</vt:lpstr>
      <vt:lpstr>Calibri</vt:lpstr>
      <vt:lpstr>Cambria Math</vt:lpstr>
      <vt:lpstr>Helvetica Neue</vt:lpstr>
      <vt:lpstr>Helvetica Neue Condensed</vt:lpstr>
      <vt:lpstr>Helvetica Neue Condensed Black</vt:lpstr>
      <vt:lpstr>Helvetica Neue Light</vt:lpstr>
      <vt:lpstr>Helvetica Neue Medium</vt:lpstr>
      <vt:lpstr>Helvetica Neue Thin</vt:lpstr>
      <vt:lpstr>Helvetica Neue Thin</vt:lpstr>
      <vt:lpstr>Tahoma</vt:lpstr>
      <vt:lpstr>Verdana</vt:lpstr>
      <vt:lpstr>Office Theme</vt:lpstr>
      <vt:lpstr>SFM and 3D reconstruction from scratch</vt:lpstr>
      <vt:lpstr>Outline</vt:lpstr>
      <vt:lpstr>Introduction</vt:lpstr>
      <vt:lpstr>Introduction</vt:lpstr>
      <vt:lpstr>Introduction</vt:lpstr>
      <vt:lpstr>Introduction</vt:lpstr>
      <vt:lpstr>Proposed method:</vt:lpstr>
      <vt:lpstr>Datasets</vt:lpstr>
      <vt:lpstr>Camera calibration </vt:lpstr>
      <vt:lpstr>Camera calibration algorithm what is known?</vt:lpstr>
      <vt:lpstr>Presentazione standard di PowerPoint</vt:lpstr>
      <vt:lpstr>Feature extraction and mathing</vt:lpstr>
      <vt:lpstr>Feature extraction and mathing</vt:lpstr>
      <vt:lpstr>SFM - Steps</vt:lpstr>
      <vt:lpstr>SFM – Camera pose estimation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Triangulation</vt:lpstr>
      <vt:lpstr>Results - Cloud Point</vt:lpstr>
      <vt:lpstr>Results - Cloud Point </vt:lpstr>
      <vt:lpstr>Results – 3D Mesh</vt:lpstr>
      <vt:lpstr>Conclusion and future works</vt:lpstr>
      <vt:lpstr>Authors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</dc:title>
  <dc:creator>Tania Sari Bonaventura</dc:creator>
  <cp:lastModifiedBy>Giada Troilo</cp:lastModifiedBy>
  <cp:revision>2</cp:revision>
  <dcterms:created xsi:type="dcterms:W3CDTF">2024-06-15T15:37:32Z</dcterms:created>
  <dcterms:modified xsi:type="dcterms:W3CDTF">2024-07-21T09:07:58Z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Acrobat PDFMaker 19 per PowerPoint</vt:lpwstr>
  </property>
  <property fmtid="{D5CDD505-2E9C-101B-9397-08002B2CF9AE}" pid="4" name="LastSaved">
    <vt:filetime>2024-06-15T00:00:00Z</vt:filetime>
  </property>
</Properties>
</file>